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72" r:id="rId3"/>
    <p:sldMasterId id="2147483660" r:id="rId4"/>
    <p:sldMasterId id="2147483696" r:id="rId5"/>
    <p:sldMasterId id="2147483708" r:id="rId6"/>
    <p:sldMasterId id="2147483873" r:id="rId7"/>
    <p:sldMasterId id="2147483756" r:id="rId8"/>
    <p:sldMasterId id="2147483785" r:id="rId9"/>
    <p:sldMasterId id="2147483798" r:id="rId10"/>
    <p:sldMasterId id="2147483848" r:id="rId11"/>
    <p:sldMasterId id="2147483861" r:id="rId12"/>
  </p:sldMasterIdLst>
  <p:notesMasterIdLst>
    <p:notesMasterId r:id="rId45"/>
  </p:notesMasterIdLst>
  <p:sldIdLst>
    <p:sldId id="257" r:id="rId13"/>
    <p:sldId id="284" r:id="rId14"/>
    <p:sldId id="275" r:id="rId15"/>
    <p:sldId id="276" r:id="rId16"/>
    <p:sldId id="277" r:id="rId17"/>
    <p:sldId id="278" r:id="rId18"/>
    <p:sldId id="256" r:id="rId19"/>
    <p:sldId id="261" r:id="rId20"/>
    <p:sldId id="258" r:id="rId21"/>
    <p:sldId id="262" r:id="rId22"/>
    <p:sldId id="263" r:id="rId23"/>
    <p:sldId id="259" r:id="rId24"/>
    <p:sldId id="264" r:id="rId25"/>
    <p:sldId id="266" r:id="rId26"/>
    <p:sldId id="267" r:id="rId27"/>
    <p:sldId id="271" r:id="rId28"/>
    <p:sldId id="272" r:id="rId29"/>
    <p:sldId id="268" r:id="rId30"/>
    <p:sldId id="269" r:id="rId31"/>
    <p:sldId id="270" r:id="rId32"/>
    <p:sldId id="283" r:id="rId33"/>
    <p:sldId id="273" r:id="rId34"/>
    <p:sldId id="439" r:id="rId35"/>
    <p:sldId id="279" r:id="rId36"/>
    <p:sldId id="281" r:id="rId37"/>
    <p:sldId id="274" r:id="rId38"/>
    <p:sldId id="432" r:id="rId39"/>
    <p:sldId id="440" r:id="rId40"/>
    <p:sldId id="429" r:id="rId41"/>
    <p:sldId id="430" r:id="rId42"/>
    <p:sldId id="431" r:id="rId43"/>
    <p:sldId id="438" r:id="rId4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GYp6a5bznlJNFSt/O26aw==" hashData="W7LdWrBDgWHZqE6LjAQaMvGr/Bo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A743"/>
    <a:srgbClr val="2860A4"/>
    <a:srgbClr val="404F21"/>
    <a:srgbClr val="2B36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002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02C65D-0FA6-40C1-8E14-899318F37897}" type="doc">
      <dgm:prSet loTypeId="urn:microsoft.com/office/officeart/2005/8/layout/hList7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C507258-6024-4D64-B179-B536BB182BFC}">
      <dgm:prSet phldrT="[Text]" custT="1"/>
      <dgm:spPr>
        <a:solidFill>
          <a:srgbClr val="2860A4"/>
        </a:solidFill>
      </dgm:spPr>
      <dgm:t>
        <a:bodyPr/>
        <a:lstStyle/>
        <a:p>
          <a:endParaRPr lang="en-US" altLang="zh-TW" sz="2000" b="1" dirty="0" smtClean="0">
            <a:ea typeface="華康儷中黑" pitchFamily="49" charset="-120"/>
            <a:cs typeface="Arial" pitchFamily="34" charset="0"/>
          </a:endParaRPr>
        </a:p>
        <a:p>
          <a:r>
            <a:rPr lang="zh-TW" altLang="en-US" sz="2000" b="1" dirty="0" smtClean="0">
              <a:ea typeface="華康儷中黑" pitchFamily="49" charset="-120"/>
              <a:cs typeface="Arial" pitchFamily="34" charset="0"/>
            </a:rPr>
            <a:t>教育</a:t>
          </a:r>
          <a:r>
            <a:rPr lang="en-US" altLang="zh-TW" sz="2000" b="1" dirty="0" smtClean="0">
              <a:ea typeface="華康儷中黑" pitchFamily="49" charset="-120"/>
              <a:cs typeface="Arial" pitchFamily="34" charset="0"/>
            </a:rPr>
            <a:t/>
          </a:r>
          <a:br>
            <a:rPr lang="en-US" altLang="zh-TW" sz="2000" b="1" dirty="0" smtClean="0">
              <a:ea typeface="華康儷中黑" pitchFamily="49" charset="-120"/>
              <a:cs typeface="Arial" pitchFamily="34" charset="0"/>
            </a:rPr>
          </a:br>
          <a:r>
            <a:rPr lang="en-US" altLang="zh-TW" sz="1800" b="1" dirty="0" smtClean="0">
              <a:ea typeface="華康儷中黑" pitchFamily="49" charset="-120"/>
              <a:cs typeface="Arial" pitchFamily="34" charset="0"/>
            </a:rPr>
            <a:t>Education</a:t>
          </a:r>
          <a:endParaRPr lang="en-US" altLang="zh-TW" sz="2000" b="1" dirty="0" smtClean="0">
            <a:ea typeface="華康儷中黑" pitchFamily="49" charset="-120"/>
            <a:cs typeface="Arial" pitchFamily="34" charset="0"/>
          </a:endParaRPr>
        </a:p>
      </dgm:t>
    </dgm:pt>
    <dgm:pt modelId="{1281560D-E264-47F4-BF37-B3C30F6AD86A}" type="parTrans" cxnId="{5C084A33-0E19-4DD5-98DB-86EB3F828352}">
      <dgm:prSet/>
      <dgm:spPr/>
      <dgm:t>
        <a:bodyPr/>
        <a:lstStyle/>
        <a:p>
          <a:endParaRPr lang="en-US" sz="2400"/>
        </a:p>
      </dgm:t>
    </dgm:pt>
    <dgm:pt modelId="{1F2136D0-9F2F-45AF-A355-76B400A9A85F}" type="sibTrans" cxnId="{5C084A33-0E19-4DD5-98DB-86EB3F828352}">
      <dgm:prSet/>
      <dgm:spPr/>
      <dgm:t>
        <a:bodyPr/>
        <a:lstStyle/>
        <a:p>
          <a:endParaRPr lang="en-US" sz="2400"/>
        </a:p>
      </dgm:t>
    </dgm:pt>
    <dgm:pt modelId="{B077BCF1-991E-40CB-8A53-E85A586A7586}">
      <dgm:prSet phldrT="[Text]" custT="1"/>
      <dgm:spPr>
        <a:solidFill>
          <a:srgbClr val="2860A4"/>
        </a:solidFill>
      </dgm:spPr>
      <dgm:t>
        <a:bodyPr/>
        <a:lstStyle/>
        <a:p>
          <a:endParaRPr lang="en-US" altLang="zh-TW" sz="2000" b="1" dirty="0" smtClean="0">
            <a:ea typeface="華康儷中黑" pitchFamily="49" charset="-120"/>
            <a:cs typeface="Arial" pitchFamily="34" charset="0"/>
          </a:endParaRPr>
        </a:p>
        <a:p>
          <a:r>
            <a:rPr lang="zh-TW" altLang="en-US" sz="2000" b="1" dirty="0" smtClean="0">
              <a:ea typeface="華康儷中黑" pitchFamily="49" charset="-120"/>
              <a:cs typeface="Arial" pitchFamily="34" charset="0"/>
            </a:rPr>
            <a:t>營養補充品</a:t>
          </a:r>
          <a:r>
            <a:rPr lang="en-US" sz="1800" b="1" dirty="0" smtClean="0">
              <a:ea typeface="華康儷中黑" pitchFamily="49" charset="-120"/>
              <a:cs typeface="Arial" pitchFamily="34" charset="0"/>
            </a:rPr>
            <a:t>Supplementation</a:t>
          </a:r>
          <a:endParaRPr lang="en-US" sz="2000" b="1" dirty="0"/>
        </a:p>
      </dgm:t>
    </dgm:pt>
    <dgm:pt modelId="{6FED1849-6BC1-4AEA-A3B7-0D11707EC01F}" type="parTrans" cxnId="{5D7651F0-EC4D-4FED-801D-304EC9BBAF04}">
      <dgm:prSet/>
      <dgm:spPr/>
      <dgm:t>
        <a:bodyPr/>
        <a:lstStyle/>
        <a:p>
          <a:endParaRPr lang="en-US" sz="2400"/>
        </a:p>
      </dgm:t>
    </dgm:pt>
    <dgm:pt modelId="{1C10E220-BAC3-4F6B-945C-48B0A014F021}" type="sibTrans" cxnId="{5D7651F0-EC4D-4FED-801D-304EC9BBAF04}">
      <dgm:prSet/>
      <dgm:spPr/>
      <dgm:t>
        <a:bodyPr/>
        <a:lstStyle/>
        <a:p>
          <a:endParaRPr lang="en-US" sz="2400"/>
        </a:p>
      </dgm:t>
    </dgm:pt>
    <dgm:pt modelId="{C189963A-E39C-49D9-8DF6-9D70EC196200}">
      <dgm:prSet custT="1"/>
      <dgm:spPr>
        <a:solidFill>
          <a:srgbClr val="2860A4"/>
        </a:solidFill>
      </dgm:spPr>
      <dgm:t>
        <a:bodyPr/>
        <a:lstStyle/>
        <a:p>
          <a:endParaRPr lang="en-US" altLang="zh-TW" sz="2000" b="1" dirty="0" smtClean="0">
            <a:ea typeface="華康儷中黑" pitchFamily="49" charset="-120"/>
            <a:cs typeface="Arial" pitchFamily="34" charset="0"/>
          </a:endParaRPr>
        </a:p>
        <a:p>
          <a:r>
            <a:rPr lang="zh-TW" altLang="en-US" sz="2000" b="1" dirty="0" smtClean="0">
              <a:ea typeface="華康儷中黑" pitchFamily="49" charset="-120"/>
              <a:cs typeface="Arial" pitchFamily="34" charset="0"/>
            </a:rPr>
            <a:t>健康生活習慣</a:t>
          </a:r>
          <a:r>
            <a:rPr lang="en-US" altLang="zh-TW" sz="2000" b="1" dirty="0" smtClean="0">
              <a:ea typeface="華康儷中黑" pitchFamily="49" charset="-120"/>
              <a:cs typeface="Arial" pitchFamily="34" charset="0"/>
            </a:rPr>
            <a:t/>
          </a:r>
          <a:br>
            <a:rPr lang="en-US" altLang="zh-TW" sz="2000" b="1" dirty="0" smtClean="0">
              <a:ea typeface="華康儷中黑" pitchFamily="49" charset="-120"/>
              <a:cs typeface="Arial" pitchFamily="34" charset="0"/>
            </a:rPr>
          </a:br>
          <a:r>
            <a:rPr kumimoji="0" lang="en-US" altLang="zh-TW" sz="1800" b="1" dirty="0" smtClean="0">
              <a:latin typeface="Calibri" pitchFamily="34" charset="0"/>
              <a:ea typeface="華康儷中黑" pitchFamily="49" charset="-120"/>
            </a:rPr>
            <a:t>Learning good habits</a:t>
          </a:r>
          <a:endParaRPr lang="en-US" sz="1800" b="1" dirty="0"/>
        </a:p>
      </dgm:t>
    </dgm:pt>
    <dgm:pt modelId="{3883B7FD-E98A-4D01-BEA2-0CC643E0AA30}" type="parTrans" cxnId="{1236D3FB-F89E-4447-BC12-ABF307AACB58}">
      <dgm:prSet/>
      <dgm:spPr/>
      <dgm:t>
        <a:bodyPr/>
        <a:lstStyle/>
        <a:p>
          <a:endParaRPr lang="en-US"/>
        </a:p>
      </dgm:t>
    </dgm:pt>
    <dgm:pt modelId="{3272BC37-EE67-4535-B7A8-02A8C58911A5}" type="sibTrans" cxnId="{1236D3FB-F89E-4447-BC12-ABF307AACB58}">
      <dgm:prSet/>
      <dgm:spPr/>
      <dgm:t>
        <a:bodyPr/>
        <a:lstStyle/>
        <a:p>
          <a:endParaRPr lang="en-US"/>
        </a:p>
      </dgm:t>
    </dgm:pt>
    <dgm:pt modelId="{6B16BBE0-1B00-4038-A880-C42C0490CA02}" type="pres">
      <dgm:prSet presAssocID="{AE02C65D-0FA6-40C1-8E14-899318F3789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FC7A11-B68C-470B-8E95-AA98C0A43864}" type="pres">
      <dgm:prSet presAssocID="{AE02C65D-0FA6-40C1-8E14-899318F37897}" presName="fgShape" presStyleLbl="fgShp" presStyleIdx="0" presStyleCnt="1"/>
      <dgm:spPr/>
    </dgm:pt>
    <dgm:pt modelId="{A8892FF5-36CF-42A0-9193-0582B9EE26F8}" type="pres">
      <dgm:prSet presAssocID="{AE02C65D-0FA6-40C1-8E14-899318F37897}" presName="linComp" presStyleCnt="0"/>
      <dgm:spPr/>
    </dgm:pt>
    <dgm:pt modelId="{2909821C-C5CB-41E9-A483-66B77ED5D4A4}" type="pres">
      <dgm:prSet presAssocID="{C189963A-E39C-49D9-8DF6-9D70EC196200}" presName="compNode" presStyleCnt="0"/>
      <dgm:spPr/>
    </dgm:pt>
    <dgm:pt modelId="{4C08344F-6666-4DDE-8ADD-8C320F2C0CA4}" type="pres">
      <dgm:prSet presAssocID="{C189963A-E39C-49D9-8DF6-9D70EC196200}" presName="bkgdShape" presStyleLbl="node1" presStyleIdx="0" presStyleCnt="3"/>
      <dgm:spPr/>
      <dgm:t>
        <a:bodyPr/>
        <a:lstStyle/>
        <a:p>
          <a:endParaRPr lang="en-US"/>
        </a:p>
      </dgm:t>
    </dgm:pt>
    <dgm:pt modelId="{A36E91AC-6F32-4C39-B090-8E67455F270A}" type="pres">
      <dgm:prSet presAssocID="{C189963A-E39C-49D9-8DF6-9D70EC196200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1C4246-5076-40DE-9A06-37EFDBAF21B8}" type="pres">
      <dgm:prSet presAssocID="{C189963A-E39C-49D9-8DF6-9D70EC196200}" presName="invisiNode" presStyleLbl="node1" presStyleIdx="0" presStyleCnt="3"/>
      <dgm:spPr/>
    </dgm:pt>
    <dgm:pt modelId="{55EDF6C0-7699-4D23-BC92-2B44BC6C1E89}" type="pres">
      <dgm:prSet presAssocID="{C189963A-E39C-49D9-8DF6-9D70EC196200}" presName="imagNode" presStyleLbl="fgImgPlace1" presStyleIdx="0" presStyleCnt="3" custScaleX="135489" custScaleY="135489" custLinFactNeighborY="1849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  <dgm:pt modelId="{8F818F92-00F9-4FB8-A82F-CEF86B59142C}" type="pres">
      <dgm:prSet presAssocID="{3272BC37-EE67-4535-B7A8-02A8C58911A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2FE4FD8-3D02-4658-A726-C9705BB2646B}" type="pres">
      <dgm:prSet presAssocID="{4C507258-6024-4D64-B179-B536BB182BFC}" presName="compNode" presStyleCnt="0"/>
      <dgm:spPr/>
    </dgm:pt>
    <dgm:pt modelId="{AC3FD995-5E96-401E-9BD7-5D1854B27D0F}" type="pres">
      <dgm:prSet presAssocID="{4C507258-6024-4D64-B179-B536BB182BFC}" presName="bkgdShape" presStyleLbl="node1" presStyleIdx="1" presStyleCnt="3"/>
      <dgm:spPr/>
      <dgm:t>
        <a:bodyPr/>
        <a:lstStyle/>
        <a:p>
          <a:endParaRPr lang="en-US"/>
        </a:p>
      </dgm:t>
    </dgm:pt>
    <dgm:pt modelId="{C726B3D8-8995-4648-AACF-835BEF55429B}" type="pres">
      <dgm:prSet presAssocID="{4C507258-6024-4D64-B179-B536BB182BFC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08F70F-A25E-4EC9-A883-2842A8E13C79}" type="pres">
      <dgm:prSet presAssocID="{4C507258-6024-4D64-B179-B536BB182BFC}" presName="invisiNode" presStyleLbl="node1" presStyleIdx="1" presStyleCnt="3"/>
      <dgm:spPr/>
    </dgm:pt>
    <dgm:pt modelId="{76650E87-46BD-43FC-AB06-4F0E3B552218}" type="pres">
      <dgm:prSet presAssocID="{4C507258-6024-4D64-B179-B536BB182BFC}" presName="imagNode" presStyleLbl="fgImgPlace1" presStyleIdx="1" presStyleCnt="3" custScaleX="135489" custScaleY="135489" custLinFactNeighborY="1849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4076A5EF-C3FC-40D0-9A4C-D7E18F6FD341}" type="pres">
      <dgm:prSet presAssocID="{1F2136D0-9F2F-45AF-A355-76B400A9A85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538D5AB-AEE0-4233-8D1A-4A59E02203EA}" type="pres">
      <dgm:prSet presAssocID="{B077BCF1-991E-40CB-8A53-E85A586A7586}" presName="compNode" presStyleCnt="0"/>
      <dgm:spPr/>
    </dgm:pt>
    <dgm:pt modelId="{A5D5A33E-C58E-4CB5-9027-670518EEFA4E}" type="pres">
      <dgm:prSet presAssocID="{B077BCF1-991E-40CB-8A53-E85A586A7586}" presName="bkgdShape" presStyleLbl="node1" presStyleIdx="2" presStyleCnt="3"/>
      <dgm:spPr/>
      <dgm:t>
        <a:bodyPr/>
        <a:lstStyle/>
        <a:p>
          <a:endParaRPr lang="en-US"/>
        </a:p>
      </dgm:t>
    </dgm:pt>
    <dgm:pt modelId="{A79407C0-BBBD-48F9-88F1-83222195DFBC}" type="pres">
      <dgm:prSet presAssocID="{B077BCF1-991E-40CB-8A53-E85A586A7586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8F6DED-67AA-4E36-B52C-F7EAF3386652}" type="pres">
      <dgm:prSet presAssocID="{B077BCF1-991E-40CB-8A53-E85A586A7586}" presName="invisiNode" presStyleLbl="node1" presStyleIdx="2" presStyleCnt="3"/>
      <dgm:spPr/>
    </dgm:pt>
    <dgm:pt modelId="{BC153E72-7BE9-4D37-9923-E31908259713}" type="pres">
      <dgm:prSet presAssocID="{B077BCF1-991E-40CB-8A53-E85A586A7586}" presName="imagNode" presStyleLbl="fgImgPlace1" presStyleIdx="2" presStyleCnt="3" custScaleX="135489" custScaleY="135489" custLinFactNeighborY="18495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n-US"/>
        </a:p>
      </dgm:t>
    </dgm:pt>
  </dgm:ptLst>
  <dgm:cxnLst>
    <dgm:cxn modelId="{BDE8A6BE-3548-4B98-B1F3-E93161C5EA76}" type="presOf" srcId="{4C507258-6024-4D64-B179-B536BB182BFC}" destId="{C726B3D8-8995-4648-AACF-835BEF55429B}" srcOrd="1" destOrd="0" presId="urn:microsoft.com/office/officeart/2005/8/layout/hList7"/>
    <dgm:cxn modelId="{49904EAD-810F-48F0-AB51-E9F9A331EC17}" type="presOf" srcId="{AE02C65D-0FA6-40C1-8E14-899318F37897}" destId="{6B16BBE0-1B00-4038-A880-C42C0490CA02}" srcOrd="0" destOrd="0" presId="urn:microsoft.com/office/officeart/2005/8/layout/hList7"/>
    <dgm:cxn modelId="{FE246EE6-13CF-43D4-BB43-F880684DC7D1}" type="presOf" srcId="{B077BCF1-991E-40CB-8A53-E85A586A7586}" destId="{A79407C0-BBBD-48F9-88F1-83222195DFBC}" srcOrd="1" destOrd="0" presId="urn:microsoft.com/office/officeart/2005/8/layout/hList7"/>
    <dgm:cxn modelId="{5C084A33-0E19-4DD5-98DB-86EB3F828352}" srcId="{AE02C65D-0FA6-40C1-8E14-899318F37897}" destId="{4C507258-6024-4D64-B179-B536BB182BFC}" srcOrd="1" destOrd="0" parTransId="{1281560D-E264-47F4-BF37-B3C30F6AD86A}" sibTransId="{1F2136D0-9F2F-45AF-A355-76B400A9A85F}"/>
    <dgm:cxn modelId="{5D7651F0-EC4D-4FED-801D-304EC9BBAF04}" srcId="{AE02C65D-0FA6-40C1-8E14-899318F37897}" destId="{B077BCF1-991E-40CB-8A53-E85A586A7586}" srcOrd="2" destOrd="0" parTransId="{6FED1849-6BC1-4AEA-A3B7-0D11707EC01F}" sibTransId="{1C10E220-BAC3-4F6B-945C-48B0A014F021}"/>
    <dgm:cxn modelId="{EE365B55-B727-40A2-95C6-B96226955AAE}" type="presOf" srcId="{C189963A-E39C-49D9-8DF6-9D70EC196200}" destId="{A36E91AC-6F32-4C39-B090-8E67455F270A}" srcOrd="1" destOrd="0" presId="urn:microsoft.com/office/officeart/2005/8/layout/hList7"/>
    <dgm:cxn modelId="{F9241619-A281-479E-AF04-8DFFD1A5E51E}" type="presOf" srcId="{3272BC37-EE67-4535-B7A8-02A8C58911A5}" destId="{8F818F92-00F9-4FB8-A82F-CEF86B59142C}" srcOrd="0" destOrd="0" presId="urn:microsoft.com/office/officeart/2005/8/layout/hList7"/>
    <dgm:cxn modelId="{1236D3FB-F89E-4447-BC12-ABF307AACB58}" srcId="{AE02C65D-0FA6-40C1-8E14-899318F37897}" destId="{C189963A-E39C-49D9-8DF6-9D70EC196200}" srcOrd="0" destOrd="0" parTransId="{3883B7FD-E98A-4D01-BEA2-0CC643E0AA30}" sibTransId="{3272BC37-EE67-4535-B7A8-02A8C58911A5}"/>
    <dgm:cxn modelId="{E3B7DC88-6D7D-4668-BEA3-D96AA32035CC}" type="presOf" srcId="{C189963A-E39C-49D9-8DF6-9D70EC196200}" destId="{4C08344F-6666-4DDE-8ADD-8C320F2C0CA4}" srcOrd="0" destOrd="0" presId="urn:microsoft.com/office/officeart/2005/8/layout/hList7"/>
    <dgm:cxn modelId="{DEE37109-0781-44F1-8140-738852AB4A2F}" type="presOf" srcId="{4C507258-6024-4D64-B179-B536BB182BFC}" destId="{AC3FD995-5E96-401E-9BD7-5D1854B27D0F}" srcOrd="0" destOrd="0" presId="urn:microsoft.com/office/officeart/2005/8/layout/hList7"/>
    <dgm:cxn modelId="{592C9AEC-DF23-4A45-92D8-BB40F79E26E5}" type="presOf" srcId="{B077BCF1-991E-40CB-8A53-E85A586A7586}" destId="{A5D5A33E-C58E-4CB5-9027-670518EEFA4E}" srcOrd="0" destOrd="0" presId="urn:microsoft.com/office/officeart/2005/8/layout/hList7"/>
    <dgm:cxn modelId="{3236B3C3-C686-4C86-AF8C-12C9ECEDACA8}" type="presOf" srcId="{1F2136D0-9F2F-45AF-A355-76B400A9A85F}" destId="{4076A5EF-C3FC-40D0-9A4C-D7E18F6FD341}" srcOrd="0" destOrd="0" presId="urn:microsoft.com/office/officeart/2005/8/layout/hList7"/>
    <dgm:cxn modelId="{0708CFC4-739A-41AE-888C-CE889775AD5C}" type="presParOf" srcId="{6B16BBE0-1B00-4038-A880-C42C0490CA02}" destId="{8AFC7A11-B68C-470B-8E95-AA98C0A43864}" srcOrd="0" destOrd="0" presId="urn:microsoft.com/office/officeart/2005/8/layout/hList7"/>
    <dgm:cxn modelId="{3978BB1B-08EE-4D25-AC1F-CAF4D1072A0E}" type="presParOf" srcId="{6B16BBE0-1B00-4038-A880-C42C0490CA02}" destId="{A8892FF5-36CF-42A0-9193-0582B9EE26F8}" srcOrd="1" destOrd="0" presId="urn:microsoft.com/office/officeart/2005/8/layout/hList7"/>
    <dgm:cxn modelId="{4D0CDD30-EA2C-4935-B8BD-493123676915}" type="presParOf" srcId="{A8892FF5-36CF-42A0-9193-0582B9EE26F8}" destId="{2909821C-C5CB-41E9-A483-66B77ED5D4A4}" srcOrd="0" destOrd="0" presId="urn:microsoft.com/office/officeart/2005/8/layout/hList7"/>
    <dgm:cxn modelId="{52D20590-4A4B-4F28-83D3-D7B169E773E0}" type="presParOf" srcId="{2909821C-C5CB-41E9-A483-66B77ED5D4A4}" destId="{4C08344F-6666-4DDE-8ADD-8C320F2C0CA4}" srcOrd="0" destOrd="0" presId="urn:microsoft.com/office/officeart/2005/8/layout/hList7"/>
    <dgm:cxn modelId="{B0296513-F9FA-4E2B-8F64-C05A1BAA1BD9}" type="presParOf" srcId="{2909821C-C5CB-41E9-A483-66B77ED5D4A4}" destId="{A36E91AC-6F32-4C39-B090-8E67455F270A}" srcOrd="1" destOrd="0" presId="urn:microsoft.com/office/officeart/2005/8/layout/hList7"/>
    <dgm:cxn modelId="{FE7BC112-119B-4B5A-8A86-D7F74D4CD074}" type="presParOf" srcId="{2909821C-C5CB-41E9-A483-66B77ED5D4A4}" destId="{2B1C4246-5076-40DE-9A06-37EFDBAF21B8}" srcOrd="2" destOrd="0" presId="urn:microsoft.com/office/officeart/2005/8/layout/hList7"/>
    <dgm:cxn modelId="{ABF3A443-33CF-4DE7-A50F-86B5C1BAFCD7}" type="presParOf" srcId="{2909821C-C5CB-41E9-A483-66B77ED5D4A4}" destId="{55EDF6C0-7699-4D23-BC92-2B44BC6C1E89}" srcOrd="3" destOrd="0" presId="urn:microsoft.com/office/officeart/2005/8/layout/hList7"/>
    <dgm:cxn modelId="{0691DB29-4568-4DA7-B1D3-946ED887FF55}" type="presParOf" srcId="{A8892FF5-36CF-42A0-9193-0582B9EE26F8}" destId="{8F818F92-00F9-4FB8-A82F-CEF86B59142C}" srcOrd="1" destOrd="0" presId="urn:microsoft.com/office/officeart/2005/8/layout/hList7"/>
    <dgm:cxn modelId="{120737CB-E621-4E98-88AB-29241469327B}" type="presParOf" srcId="{A8892FF5-36CF-42A0-9193-0582B9EE26F8}" destId="{22FE4FD8-3D02-4658-A726-C9705BB2646B}" srcOrd="2" destOrd="0" presId="urn:microsoft.com/office/officeart/2005/8/layout/hList7"/>
    <dgm:cxn modelId="{C4F580AE-4903-40C6-B2D3-E754B195003D}" type="presParOf" srcId="{22FE4FD8-3D02-4658-A726-C9705BB2646B}" destId="{AC3FD995-5E96-401E-9BD7-5D1854B27D0F}" srcOrd="0" destOrd="0" presId="urn:microsoft.com/office/officeart/2005/8/layout/hList7"/>
    <dgm:cxn modelId="{6E7AACC0-AD3E-4FB5-BD89-6FA2DB900B0D}" type="presParOf" srcId="{22FE4FD8-3D02-4658-A726-C9705BB2646B}" destId="{C726B3D8-8995-4648-AACF-835BEF55429B}" srcOrd="1" destOrd="0" presId="urn:microsoft.com/office/officeart/2005/8/layout/hList7"/>
    <dgm:cxn modelId="{B129C806-410D-417C-964B-F555CD254EE0}" type="presParOf" srcId="{22FE4FD8-3D02-4658-A726-C9705BB2646B}" destId="{3808F70F-A25E-4EC9-A883-2842A8E13C79}" srcOrd="2" destOrd="0" presId="urn:microsoft.com/office/officeart/2005/8/layout/hList7"/>
    <dgm:cxn modelId="{4A5CDC87-C6DF-4898-BAF8-409AF6616934}" type="presParOf" srcId="{22FE4FD8-3D02-4658-A726-C9705BB2646B}" destId="{76650E87-46BD-43FC-AB06-4F0E3B552218}" srcOrd="3" destOrd="0" presId="urn:microsoft.com/office/officeart/2005/8/layout/hList7"/>
    <dgm:cxn modelId="{AABBE07F-7686-4F4B-AED4-AF511666D709}" type="presParOf" srcId="{A8892FF5-36CF-42A0-9193-0582B9EE26F8}" destId="{4076A5EF-C3FC-40D0-9A4C-D7E18F6FD341}" srcOrd="3" destOrd="0" presId="urn:microsoft.com/office/officeart/2005/8/layout/hList7"/>
    <dgm:cxn modelId="{FDE4D528-3EC1-44E1-BCDF-8E3948A77437}" type="presParOf" srcId="{A8892FF5-36CF-42A0-9193-0582B9EE26F8}" destId="{5538D5AB-AEE0-4233-8D1A-4A59E02203EA}" srcOrd="4" destOrd="0" presId="urn:microsoft.com/office/officeart/2005/8/layout/hList7"/>
    <dgm:cxn modelId="{5F04EF4A-411A-43FF-B6FC-51F952126E88}" type="presParOf" srcId="{5538D5AB-AEE0-4233-8D1A-4A59E02203EA}" destId="{A5D5A33E-C58E-4CB5-9027-670518EEFA4E}" srcOrd="0" destOrd="0" presId="urn:microsoft.com/office/officeart/2005/8/layout/hList7"/>
    <dgm:cxn modelId="{1161B639-C01E-4683-8C69-B8A8C81CC3B7}" type="presParOf" srcId="{5538D5AB-AEE0-4233-8D1A-4A59E02203EA}" destId="{A79407C0-BBBD-48F9-88F1-83222195DFBC}" srcOrd="1" destOrd="0" presId="urn:microsoft.com/office/officeart/2005/8/layout/hList7"/>
    <dgm:cxn modelId="{55A83DD1-10DF-4777-AAD0-2195BB37633B}" type="presParOf" srcId="{5538D5AB-AEE0-4233-8D1A-4A59E02203EA}" destId="{6B8F6DED-67AA-4E36-B52C-F7EAF3386652}" srcOrd="2" destOrd="0" presId="urn:microsoft.com/office/officeart/2005/8/layout/hList7"/>
    <dgm:cxn modelId="{06896237-070A-4183-929B-C3E03D2F3BB1}" type="presParOf" srcId="{5538D5AB-AEE0-4233-8D1A-4A59E02203EA}" destId="{BC153E72-7BE9-4D37-9923-E31908259713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8344F-6666-4DDE-8ADD-8C320F2C0CA4}">
      <dsp:nvSpPr>
        <dsp:cNvPr id="0" name=""/>
        <dsp:cNvSpPr/>
      </dsp:nvSpPr>
      <dsp:spPr>
        <a:xfrm>
          <a:off x="1551" y="0"/>
          <a:ext cx="2414475" cy="3657600"/>
        </a:xfrm>
        <a:prstGeom prst="roundRect">
          <a:avLst>
            <a:gd name="adj" fmla="val 10000"/>
          </a:avLst>
        </a:prstGeom>
        <a:solidFill>
          <a:srgbClr val="2860A4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b="1" kern="1200" dirty="0" smtClean="0">
            <a:ea typeface="華康儷中黑" pitchFamily="49" charset="-12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a typeface="華康儷中黑" pitchFamily="49" charset="-120"/>
              <a:cs typeface="Arial" pitchFamily="34" charset="0"/>
            </a:rPr>
            <a:t>健康生活習慣</a:t>
          </a:r>
          <a:r>
            <a:rPr lang="en-US" altLang="zh-TW" sz="2000" b="1" kern="1200" dirty="0" smtClean="0">
              <a:ea typeface="華康儷中黑" pitchFamily="49" charset="-120"/>
              <a:cs typeface="Arial" pitchFamily="34" charset="0"/>
            </a:rPr>
            <a:t/>
          </a:r>
          <a:br>
            <a:rPr lang="en-US" altLang="zh-TW" sz="2000" b="1" kern="1200" dirty="0" smtClean="0">
              <a:ea typeface="華康儷中黑" pitchFamily="49" charset="-120"/>
              <a:cs typeface="Arial" pitchFamily="34" charset="0"/>
            </a:rPr>
          </a:br>
          <a:r>
            <a:rPr kumimoji="0" lang="en-US" altLang="zh-TW" sz="1800" b="1" kern="1200" dirty="0" smtClean="0">
              <a:latin typeface="Calibri" pitchFamily="34" charset="0"/>
              <a:ea typeface="華康儷中黑" pitchFamily="49" charset="-120"/>
            </a:rPr>
            <a:t>Learning good habits</a:t>
          </a:r>
          <a:endParaRPr lang="en-US" sz="1800" b="1" kern="1200" dirty="0"/>
        </a:p>
      </dsp:txBody>
      <dsp:txXfrm>
        <a:off x="1551" y="1463040"/>
        <a:ext cx="2414475" cy="1463040"/>
      </dsp:txXfrm>
    </dsp:sp>
    <dsp:sp modelId="{55EDF6C0-7699-4D23-BC92-2B44BC6C1E89}">
      <dsp:nvSpPr>
        <dsp:cNvPr id="0" name=""/>
        <dsp:cNvSpPr/>
      </dsp:nvSpPr>
      <dsp:spPr>
        <a:xfrm>
          <a:off x="383674" y="228596"/>
          <a:ext cx="1650230" cy="165023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FD995-5E96-401E-9BD7-5D1854B27D0F}">
      <dsp:nvSpPr>
        <dsp:cNvPr id="0" name=""/>
        <dsp:cNvSpPr/>
      </dsp:nvSpPr>
      <dsp:spPr>
        <a:xfrm>
          <a:off x="2488462" y="0"/>
          <a:ext cx="2414475" cy="3657600"/>
        </a:xfrm>
        <a:prstGeom prst="roundRect">
          <a:avLst>
            <a:gd name="adj" fmla="val 10000"/>
          </a:avLst>
        </a:prstGeom>
        <a:solidFill>
          <a:srgbClr val="2860A4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b="1" kern="1200" dirty="0" smtClean="0">
            <a:ea typeface="華康儷中黑" pitchFamily="49" charset="-12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a typeface="華康儷中黑" pitchFamily="49" charset="-120"/>
              <a:cs typeface="Arial" pitchFamily="34" charset="0"/>
            </a:rPr>
            <a:t>教育</a:t>
          </a:r>
          <a:r>
            <a:rPr lang="en-US" altLang="zh-TW" sz="2000" b="1" kern="1200" dirty="0" smtClean="0">
              <a:ea typeface="華康儷中黑" pitchFamily="49" charset="-120"/>
              <a:cs typeface="Arial" pitchFamily="34" charset="0"/>
            </a:rPr>
            <a:t/>
          </a:r>
          <a:br>
            <a:rPr lang="en-US" altLang="zh-TW" sz="2000" b="1" kern="1200" dirty="0" smtClean="0">
              <a:ea typeface="華康儷中黑" pitchFamily="49" charset="-120"/>
              <a:cs typeface="Arial" pitchFamily="34" charset="0"/>
            </a:rPr>
          </a:br>
          <a:r>
            <a:rPr lang="en-US" altLang="zh-TW" sz="1800" b="1" kern="1200" dirty="0" smtClean="0">
              <a:ea typeface="華康儷中黑" pitchFamily="49" charset="-120"/>
              <a:cs typeface="Arial" pitchFamily="34" charset="0"/>
            </a:rPr>
            <a:t>Education</a:t>
          </a:r>
          <a:endParaRPr lang="en-US" altLang="zh-TW" sz="2000" b="1" kern="1200" dirty="0" smtClean="0">
            <a:ea typeface="華康儷中黑" pitchFamily="49" charset="-120"/>
            <a:cs typeface="Arial" pitchFamily="34" charset="0"/>
          </a:endParaRPr>
        </a:p>
      </dsp:txBody>
      <dsp:txXfrm>
        <a:off x="2488462" y="1463040"/>
        <a:ext cx="2414475" cy="1463040"/>
      </dsp:txXfrm>
    </dsp:sp>
    <dsp:sp modelId="{76650E87-46BD-43FC-AB06-4F0E3B552218}">
      <dsp:nvSpPr>
        <dsp:cNvPr id="0" name=""/>
        <dsp:cNvSpPr/>
      </dsp:nvSpPr>
      <dsp:spPr>
        <a:xfrm>
          <a:off x="2870584" y="228596"/>
          <a:ext cx="1650230" cy="1650230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5A33E-C58E-4CB5-9027-670518EEFA4E}">
      <dsp:nvSpPr>
        <dsp:cNvPr id="0" name=""/>
        <dsp:cNvSpPr/>
      </dsp:nvSpPr>
      <dsp:spPr>
        <a:xfrm>
          <a:off x="4975372" y="0"/>
          <a:ext cx="2414475" cy="3657600"/>
        </a:xfrm>
        <a:prstGeom prst="roundRect">
          <a:avLst>
            <a:gd name="adj" fmla="val 10000"/>
          </a:avLst>
        </a:prstGeom>
        <a:solidFill>
          <a:srgbClr val="2860A4"/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altLang="zh-TW" sz="2000" b="1" kern="1200" dirty="0" smtClean="0">
            <a:ea typeface="華康儷中黑" pitchFamily="49" charset="-120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>
              <a:ea typeface="華康儷中黑" pitchFamily="49" charset="-120"/>
              <a:cs typeface="Arial" pitchFamily="34" charset="0"/>
            </a:rPr>
            <a:t>營養補充品</a:t>
          </a:r>
          <a:r>
            <a:rPr lang="en-US" sz="1800" b="1" kern="1200" dirty="0" smtClean="0">
              <a:ea typeface="華康儷中黑" pitchFamily="49" charset="-120"/>
              <a:cs typeface="Arial" pitchFamily="34" charset="0"/>
            </a:rPr>
            <a:t>Supplementation</a:t>
          </a:r>
          <a:endParaRPr lang="en-US" sz="2000" b="1" kern="1200" dirty="0"/>
        </a:p>
      </dsp:txBody>
      <dsp:txXfrm>
        <a:off x="4975372" y="1463040"/>
        <a:ext cx="2414475" cy="1463040"/>
      </dsp:txXfrm>
    </dsp:sp>
    <dsp:sp modelId="{BC153E72-7BE9-4D37-9923-E31908259713}">
      <dsp:nvSpPr>
        <dsp:cNvPr id="0" name=""/>
        <dsp:cNvSpPr/>
      </dsp:nvSpPr>
      <dsp:spPr>
        <a:xfrm>
          <a:off x="5357495" y="228596"/>
          <a:ext cx="1650230" cy="1650230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FC7A11-B68C-470B-8E95-AA98C0A43864}">
      <dsp:nvSpPr>
        <dsp:cNvPr id="0" name=""/>
        <dsp:cNvSpPr/>
      </dsp:nvSpPr>
      <dsp:spPr>
        <a:xfrm>
          <a:off x="295655" y="2926080"/>
          <a:ext cx="6800088" cy="548640"/>
        </a:xfrm>
        <a:prstGeom prst="leftRightArrow">
          <a:avLst/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D8BA38-E393-4EB7-B731-DC4EFEBD77D6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31B551-4696-4953-A562-712908DB57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7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19A98A-D885-459D-B7E7-1E257C61379D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124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1B551-4696-4953-A562-712908DB57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4131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1B551-4696-4953-A562-712908DB572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985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1B551-4696-4953-A562-712908DB572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161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D552B-1864-814D-A585-B507A21743F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256602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666893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077185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487476" indent="-205146" defTabSz="410291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649628" algn="l"/>
                <a:tab pos="1299256" algn="l"/>
                <a:tab pos="1948884" algn="l"/>
                <a:tab pos="2598511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defRPr/>
            </a:pPr>
            <a:fld id="{C5D85713-E54E-40AF-87A4-FD20A0DB7392}" type="slidenum">
              <a:rPr lang="en-US" altLang="zh-HK" sz="1300"/>
              <a:pPr>
                <a:spcBef>
                  <a:spcPct val="0"/>
                </a:spcBef>
                <a:defRPr/>
              </a:pPr>
              <a:t>29</a:t>
            </a:fld>
            <a:endParaRPr lang="en-US" altLang="zh-HK" sz="1300"/>
          </a:p>
        </p:txBody>
      </p:sp>
      <p:sp>
        <p:nvSpPr>
          <p:cNvPr id="40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3738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6360" y="4342535"/>
            <a:ext cx="5486681" cy="4114511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zh-HK" smtClean="0"/>
          </a:p>
        </p:txBody>
      </p:sp>
    </p:spTree>
    <p:extLst>
      <p:ext uri="{BB962C8B-B14F-4D97-AF65-F5344CB8AC3E}">
        <p14:creationId xmlns:p14="http://schemas.microsoft.com/office/powerpoint/2010/main" val="23026496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790B4-7DB2-4AFF-B22C-E02D9D26F7D5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790B4-7DB2-4AFF-B22C-E02D9D26F7D5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816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923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05001" y="3486150"/>
            <a:ext cx="6551613" cy="913210"/>
          </a:xfrm>
          <a:prstGeom prst="rect">
            <a:avLst/>
          </a:prstGeo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HK" alt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idx="10"/>
          </p:nvPr>
        </p:nvSpPr>
        <p:spPr>
          <a:xfrm>
            <a:off x="6934201" y="4914900"/>
            <a:ext cx="1674813" cy="17026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 altLang="zh-HK">
                <a:solidFill>
                  <a:prstClr val="black"/>
                </a:solidFill>
              </a:rPr>
              <a:t>1/10/12</a:t>
            </a: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idx="11"/>
          </p:nvPr>
        </p:nvSpPr>
        <p:spPr>
          <a:xfrm>
            <a:off x="4870451" y="4914900"/>
            <a:ext cx="760413" cy="17026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8ACCC13C-017B-478F-8EE0-9ECA366336E3}" type="slidenum">
              <a:rPr lang="en-US" altLang="zh-HK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en-US" altLang="zh-H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9175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60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2608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833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40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601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9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91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8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1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951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70812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86684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1947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835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5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1567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1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38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7421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91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50865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7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7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310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310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373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67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7769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4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7063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2598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9794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5087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745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3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1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88874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5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207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77923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29870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9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825919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42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233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25636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771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6892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84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3667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20641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444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6778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3631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39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6948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836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00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721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70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7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87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9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849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8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646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1452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842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1199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111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8999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862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050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03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1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86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09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3751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3318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912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19974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466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7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92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7418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426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279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2651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4410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570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76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3343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675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281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1226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486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917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844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339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787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620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735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548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423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18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65993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01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109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498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692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75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811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6253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39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939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194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31256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027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9412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32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3711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030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8078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647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259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-1" y="-13855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304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89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7983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8759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357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4965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068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6189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5848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4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9616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727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9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028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2592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764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5896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585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2850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" y="-76200"/>
            <a:ext cx="9144001" cy="5470311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205" y="4780028"/>
            <a:ext cx="2433195" cy="249172"/>
          </a:xfrm>
          <a:prstGeom prst="rect">
            <a:avLst/>
          </a:prstGeom>
        </p:spPr>
      </p:pic>
      <p:pic>
        <p:nvPicPr>
          <p:cNvPr id="8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3"/>
          <a:srcRect t="20181" b="19470"/>
          <a:stretch>
            <a:fillRect/>
          </a:stretch>
        </p:blipFill>
        <p:spPr bwMode="auto">
          <a:xfrm>
            <a:off x="7772400" y="4054344"/>
            <a:ext cx="1324811" cy="112103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7295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526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0129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245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81718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058A917D-EEFF-D549-BB9A-807DA4AF0F44}" type="datetimeFigureOut">
              <a:rPr lang="en-US" smtClean="0">
                <a:solidFill>
                  <a:prstClr val="black"/>
                </a:solidFill>
              </a:rPr>
              <a:pPr defTabSz="457200"/>
              <a:t>5/6/2015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pPr defTabSz="457200"/>
            <a:fld id="{3B1A6593-8DDC-854D-B833-99805F22315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97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664452-FF5B-4F3A-B0E2-A1D1800363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A14E9B-51E8-4C4D-8AEE-C6C9157C17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0"/>
            <a:ext cx="9143999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72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02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43993B0-79D4-4D42-84D9-34E7D0F8222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BB737FA-298B-814F-9269-789D379ECF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11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723B-2A0B-447A-BAFB-7D4963B2C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9CA0-4439-46A0-8553-56CFCFD76AD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prstClr val="black"/>
                </a:solidFill>
              </a:rPr>
              <a:t>Click to edit Master text styles</a:t>
            </a:r>
          </a:p>
          <a:p>
            <a:pPr lvl="1"/>
            <a:r>
              <a:rPr lang="en-US" smtClean="0">
                <a:solidFill>
                  <a:prstClr val="black"/>
                </a:solidFill>
              </a:rPr>
              <a:t>Second level</a:t>
            </a:r>
          </a:p>
          <a:p>
            <a:pPr lvl="2"/>
            <a:r>
              <a:rPr lang="en-US" smtClean="0">
                <a:solidFill>
                  <a:prstClr val="black"/>
                </a:solidFill>
              </a:rPr>
              <a:t>Third level</a:t>
            </a:r>
          </a:p>
          <a:p>
            <a:pPr lvl="3"/>
            <a:r>
              <a:rPr lang="en-US" smtClean="0">
                <a:solidFill>
                  <a:prstClr val="black"/>
                </a:solidFill>
              </a:rPr>
              <a:t>Fourth level</a:t>
            </a:r>
          </a:p>
          <a:p>
            <a:pPr lvl="4"/>
            <a:r>
              <a:rPr lang="en-US" smtClean="0">
                <a:solidFill>
                  <a:prstClr val="black"/>
                </a:solidFill>
              </a:rPr>
              <a:t>Fifth level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64452-FF5B-4F3A-B0E2-A1D1800363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4E9B-51E8-4C4D-8AEE-C6C9157C17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"/>
            <a:ext cx="9143999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89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0B32A-2234-4492-9CE3-C71C1823CA94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06461-ED81-457E-98B6-C0F2723531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383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A723B-2A0B-447A-BAFB-7D4963B2CFD3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9CA0-4439-46A0-8553-56CFCFD76AD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2"/>
          <p:cNvSpPr txBox="1">
            <a:spLocks/>
          </p:cNvSpPr>
          <p:nvPr userDrawn="1"/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 txBox="1">
            <a:spLocks/>
          </p:cNvSpPr>
          <p:nvPr userDrawn="1"/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8664452-FF5B-4F3A-B0E2-A1D180036388}" type="datetimeFigureOut">
              <a:rPr lang="en-US" smtClean="0"/>
              <a:pPr/>
              <a:t>5/6/2015</a:t>
            </a:fld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4A14E9B-51E8-4C4D-8AEE-C6C9157C17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1" b="18056"/>
          <a:stretch/>
        </p:blipFill>
        <p:spPr bwMode="auto">
          <a:xfrm>
            <a:off x="0" y="920750"/>
            <a:ext cx="9143999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" b="83982"/>
          <a:stretch/>
        </p:blipFill>
        <p:spPr bwMode="auto">
          <a:xfrm>
            <a:off x="1" y="-1"/>
            <a:ext cx="9143999" cy="1352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465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BFA6-6947-4878-875B-CF0C9947EFA5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FD204-DB68-42BA-946E-CEDEE7BE721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 b="4632"/>
          <a:stretch/>
        </p:blipFill>
        <p:spPr>
          <a:xfrm>
            <a:off x="-10692" y="-1587"/>
            <a:ext cx="9154692" cy="514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94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3782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809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80716E-20AF-43CB-B853-F2DE61BE0888}" type="datetimeFigureOut">
              <a:rPr lang="en-US" smtClean="0"/>
              <a:t>5/6/2015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1EBCD-BCDE-4294-A81F-0063EDBF8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4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-1587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850621"/>
            <a:ext cx="2433195" cy="249172"/>
          </a:xfrm>
          <a:prstGeom prst="rect">
            <a:avLst/>
          </a:prstGeom>
        </p:spPr>
      </p:pic>
      <p:pic>
        <p:nvPicPr>
          <p:cNvPr id="5" name="Picture 2" descr="M:\Events\Convention\Annual Convention\HKConv15\Event Logo\HK_CH_S Logo_0315-01.png"/>
          <p:cNvPicPr>
            <a:picLocks noChangeAspect="1" noChangeArrowheads="1"/>
          </p:cNvPicPr>
          <p:nvPr userDrawn="1"/>
        </p:nvPicPr>
        <p:blipFill>
          <a:blip r:embed="rId15"/>
          <a:srcRect t="20181" b="19470"/>
          <a:stretch>
            <a:fillRect/>
          </a:stretch>
        </p:blipFill>
        <p:spPr bwMode="auto">
          <a:xfrm>
            <a:off x="7688142" y="41109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1416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015_WC_RecSlide2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"/>
          <a:stretch/>
        </p:blipFill>
        <p:spPr>
          <a:xfrm>
            <a:off x="-10692" y="-1587"/>
            <a:ext cx="9154692" cy="5394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66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G"/><Relationship Id="rId9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microsoft.com/office/2007/relationships/hdphoto" Target="../media/hdphoto4.wdp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3.png"/><Relationship Id="rId3" Type="http://schemas.microsoft.com/office/2007/relationships/hdphoto" Target="../media/hdphoto5.wdp"/><Relationship Id="rId7" Type="http://schemas.openxmlformats.org/officeDocument/2006/relationships/image" Target="../media/image58.png"/><Relationship Id="rId12" Type="http://schemas.microsoft.com/office/2007/relationships/hdphoto" Target="../media/hdphoto7.wdp"/><Relationship Id="rId17" Type="http://schemas.openxmlformats.org/officeDocument/2006/relationships/image" Target="../media/image50.png"/><Relationship Id="rId2" Type="http://schemas.openxmlformats.org/officeDocument/2006/relationships/image" Target="../media/image55.jpeg"/><Relationship Id="rId16" Type="http://schemas.microsoft.com/office/2007/relationships/hdphoto" Target="../media/hdphoto9.wdp"/><Relationship Id="rId1" Type="http://schemas.openxmlformats.org/officeDocument/2006/relationships/slideLayout" Target="../slideLayouts/slideLayout29.xml"/><Relationship Id="rId6" Type="http://schemas.microsoft.com/office/2007/relationships/hdphoto" Target="../media/hdphoto6.wdp"/><Relationship Id="rId11" Type="http://schemas.openxmlformats.org/officeDocument/2006/relationships/image" Target="../media/image62.png"/><Relationship Id="rId5" Type="http://schemas.openxmlformats.org/officeDocument/2006/relationships/image" Target="../media/image57.png"/><Relationship Id="rId15" Type="http://schemas.openxmlformats.org/officeDocument/2006/relationships/image" Target="../media/image64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hyperlink" Target="http://www.facebook.com/tlsmhk" TargetMode="External"/><Relationship Id="rId7" Type="http://schemas.openxmlformats.org/officeDocument/2006/relationships/image" Target="../media/image67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hyperlink" Target="mailto:tls@markethongkong.com.hk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76.png"/><Relationship Id="rId18" Type="http://schemas.openxmlformats.org/officeDocument/2006/relationships/image" Target="../media/image80.png"/><Relationship Id="rId3" Type="http://schemas.openxmlformats.org/officeDocument/2006/relationships/image" Target="../media/image69.png"/><Relationship Id="rId21" Type="http://schemas.microsoft.com/office/2007/relationships/hdphoto" Target="../media/hdphoto13.wdp"/><Relationship Id="rId7" Type="http://schemas.openxmlformats.org/officeDocument/2006/relationships/image" Target="../media/image72.png"/><Relationship Id="rId12" Type="http://schemas.openxmlformats.org/officeDocument/2006/relationships/image" Target="../media/image8.jpe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78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1.png"/><Relationship Id="rId11" Type="http://schemas.openxmlformats.org/officeDocument/2006/relationships/image" Target="../media/image75.png"/><Relationship Id="rId5" Type="http://schemas.microsoft.com/office/2007/relationships/hdphoto" Target="../media/hdphoto10.wdp"/><Relationship Id="rId15" Type="http://schemas.openxmlformats.org/officeDocument/2006/relationships/image" Target="../media/image77.png"/><Relationship Id="rId10" Type="http://schemas.openxmlformats.org/officeDocument/2006/relationships/image" Target="../media/image74.png"/><Relationship Id="rId19" Type="http://schemas.openxmlformats.org/officeDocument/2006/relationships/image" Target="../media/image81.png"/><Relationship Id="rId4" Type="http://schemas.openxmlformats.org/officeDocument/2006/relationships/image" Target="../media/image70.png"/><Relationship Id="rId9" Type="http://schemas.openxmlformats.org/officeDocument/2006/relationships/image" Target="../media/image73.png"/><Relationship Id="rId14" Type="http://schemas.microsoft.com/office/2007/relationships/hdphoto" Target="../media/hdphoto12.wdp"/><Relationship Id="rId2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8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77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5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Relationship Id="rId9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1438275"/>
            <a:ext cx="9144000" cy="2047875"/>
          </a:xfrm>
          <a:prstGeom prst="rect">
            <a:avLst/>
          </a:prstGeom>
          <a:solidFill>
            <a:schemeClr val="bg1">
              <a:lumMod val="9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57350"/>
            <a:ext cx="4373880" cy="1600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586" y="4545821"/>
            <a:ext cx="2433195" cy="249172"/>
          </a:xfrm>
          <a:prstGeom prst="rect">
            <a:avLst/>
          </a:prstGeom>
        </p:spPr>
      </p:pic>
      <p:pic>
        <p:nvPicPr>
          <p:cNvPr id="10" name="Picture 2" descr="M:\Events\Convention\Annual Convention\HKConv15\Event Logo\HK_CH_S Logo_0315-01.png"/>
          <p:cNvPicPr>
            <a:picLocks noChangeAspect="1" noChangeArrowheads="1"/>
          </p:cNvPicPr>
          <p:nvPr/>
        </p:nvPicPr>
        <p:blipFill>
          <a:blip r:embed="rId4"/>
          <a:srcRect t="20181" b="19470"/>
          <a:stretch>
            <a:fillRect/>
          </a:stretch>
        </p:blipFill>
        <p:spPr bwMode="auto">
          <a:xfrm>
            <a:off x="7688142" y="3882306"/>
            <a:ext cx="1324811" cy="11210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191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24400" y="3105150"/>
            <a:ext cx="36195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alibri"/>
                <a:ea typeface="Heiti TC Light"/>
                <a:cs typeface="Calibri"/>
              </a:rPr>
              <a:t>Key </a:t>
            </a:r>
            <a:r>
              <a:rPr lang="en-US" sz="2000" dirty="0" smtClean="0">
                <a:latin typeface="Calibri"/>
                <a:ea typeface="Heiti TC Light"/>
                <a:cs typeface="Calibri"/>
              </a:rPr>
              <a:t>Ingredients:</a:t>
            </a:r>
            <a:endParaRPr lang="en-US" sz="1600" dirty="0" smtClean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Svetol</a:t>
            </a:r>
            <a:r>
              <a:rPr lang="en-US" sz="16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®† Green Coffee Bean 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Extract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/>
                <a:ea typeface="Heiti TC Light"/>
                <a:cs typeface="Calibri"/>
              </a:rPr>
              <a:t>Guarana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>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/>
                <a:ea typeface="Heiti TC Light"/>
                <a:cs typeface="Calibri"/>
              </a:rPr>
              <a:t>L-Tyrosine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Heiti TC Light"/>
                <a:cs typeface="Calibri"/>
              </a:rPr>
              <a:t>Green Tea Leaf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>Extract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Heiti TC Light"/>
                <a:cs typeface="Calibri"/>
              </a:rPr>
              <a:t>Yerba </a:t>
            </a:r>
            <a:r>
              <a:rPr lang="en-US" sz="1600" dirty="0" err="1" smtClean="0">
                <a:latin typeface="Calibri"/>
                <a:ea typeface="Heiti TC Light"/>
                <a:cs typeface="Calibri"/>
              </a:rPr>
              <a:t>Maté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> Leaf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Heiti TC Light"/>
                <a:cs typeface="Calibri"/>
              </a:rPr>
              <a:t>Chromium</a:t>
            </a:r>
          </a:p>
        </p:txBody>
      </p:sp>
      <p:sp>
        <p:nvSpPr>
          <p:cNvPr id="7" name="Rectangle 6"/>
          <p:cNvSpPr/>
          <p:nvPr/>
        </p:nvSpPr>
        <p:spPr>
          <a:xfrm>
            <a:off x="4724400" y="895350"/>
            <a:ext cx="3505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dirty="0">
                <a:latin typeface="Calibri"/>
                <a:ea typeface="Heiti TC Light"/>
                <a:cs typeface="Calibri"/>
              </a:rPr>
              <a:t>主要成份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：</a:t>
            </a:r>
            <a:endParaRPr lang="en-US" sz="2000" dirty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 err="1" smtClean="0">
                <a:solidFill>
                  <a:schemeClr val="accent3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Svetol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®†</a:t>
            </a:r>
            <a:r>
              <a:rPr lang="zh-TW" altLang="en-US" sz="2000" b="1" dirty="0">
                <a:solidFill>
                  <a:schemeClr val="accent3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青咖啡豆精</a:t>
            </a:r>
            <a:r>
              <a:rPr lang="zh-TW" altLang="en-US" sz="2000" b="1" dirty="0" smtClean="0">
                <a:solidFill>
                  <a:schemeClr val="accent3">
                    <a:lumMod val="75000"/>
                  </a:schemeClr>
                </a:solidFill>
                <a:latin typeface="Calibri"/>
                <a:ea typeface="Heiti TC Light"/>
                <a:cs typeface="Calibri"/>
              </a:rPr>
              <a:t>華</a:t>
            </a:r>
            <a:endParaRPr lang="en-US" altLang="zh-TW" sz="2000" b="1" dirty="0" smtClean="0">
              <a:solidFill>
                <a:schemeClr val="accent3">
                  <a:lumMod val="75000"/>
                </a:schemeClr>
              </a:solidFill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Calibri"/>
                <a:ea typeface="Heiti TC Light"/>
                <a:cs typeface="Calibri"/>
              </a:rPr>
              <a:t>瓜拉納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籽</a:t>
            </a:r>
            <a:endParaRPr lang="en-US" sz="2000" dirty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Heiti TC Light"/>
                <a:cs typeface="Calibri"/>
              </a:rPr>
              <a:t>L-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酪氨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酸</a:t>
            </a:r>
            <a:endParaRPr lang="en-US" altLang="zh-TW" sz="2000" dirty="0" smtClean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Calibri"/>
                <a:ea typeface="Heiti TC Light"/>
                <a:cs typeface="Calibri"/>
              </a:rPr>
              <a:t>綠茶萃取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物</a:t>
            </a:r>
            <a:endParaRPr lang="en-US" altLang="zh-TW" sz="2000" dirty="0" smtClean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Calibri"/>
                <a:ea typeface="Heiti TC Light"/>
                <a:cs typeface="Calibri"/>
              </a:rPr>
              <a:t>馬黛茶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樹</a:t>
            </a:r>
            <a:endParaRPr lang="en-US" altLang="zh-TW" sz="2000" dirty="0" smtClean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Calibri"/>
                <a:ea typeface="Heiti TC Light"/>
                <a:cs typeface="Calibri"/>
              </a:rPr>
              <a:t>鉻</a:t>
            </a:r>
            <a:endParaRPr lang="en-US" sz="20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85875" y="1203593"/>
            <a:ext cx="4410075" cy="3771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50" y="1123950"/>
            <a:ext cx="4095750" cy="4095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14400" y="-1905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消脂配方─青咖啡豆精華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Thermochrome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with Green Coffee Bean Extract</a:t>
            </a:r>
          </a:p>
        </p:txBody>
      </p:sp>
    </p:spTree>
    <p:extLst>
      <p:ext uri="{BB962C8B-B14F-4D97-AF65-F5344CB8AC3E}">
        <p14:creationId xmlns:p14="http://schemas.microsoft.com/office/powerpoint/2010/main" val="126309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7443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Svetol</a:t>
            </a:r>
            <a:r>
              <a:rPr lang="en-US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® </a:t>
            </a:r>
            <a:r>
              <a:rPr lang="zh-TW" altLang="en-US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青</a:t>
            </a:r>
            <a:r>
              <a:rPr lang="zh-TW" altLang="en-US" sz="32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咖啡豆精華</a:t>
            </a:r>
            <a:endParaRPr lang="en-US" altLang="zh-TW" sz="32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400" b="1" dirty="0" err="1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Svetol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® </a:t>
            </a:r>
            <a:r>
              <a:rPr lang="en-US" sz="24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Green Coffee Bean Extract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07" y="145038"/>
            <a:ext cx="1562197" cy="64288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34000" y="971550"/>
            <a:ext cx="3429000" cy="3991689"/>
            <a:chOff x="5334000" y="971550"/>
            <a:chExt cx="3429000" cy="399168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78" r="27408" b="9951"/>
            <a:stretch/>
          </p:blipFill>
          <p:spPr>
            <a:xfrm>
              <a:off x="5867400" y="971550"/>
              <a:ext cx="2489200" cy="360045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334000" y="4440019"/>
              <a:ext cx="3429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淨體</a:t>
              </a:r>
              <a:r>
                <a:rPr lang="zh-TW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重</a:t>
              </a:r>
              <a:r>
                <a:rPr lang="en-US" altLang="zh-TW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/</a:t>
              </a:r>
              <a:r>
                <a:rPr lang="zh-TW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脂肪重量 </a:t>
              </a:r>
              <a:r>
                <a:rPr lang="en-US" altLang="zh-TW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(%)</a:t>
              </a:r>
              <a:endParaRPr lang="en-US" sz="1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Lean Mass / Fat Mass (%)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6000" y="2538740"/>
              <a:ext cx="9906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000" b="1" dirty="0">
                  <a:latin typeface="Calibri"/>
                  <a:ea typeface="Heiti TC Light"/>
                  <a:cs typeface="Calibri"/>
                </a:rPr>
                <a:t>安慰</a:t>
              </a:r>
              <a:r>
                <a:rPr lang="zh-TW" altLang="en-US" sz="1000" b="1" dirty="0" smtClean="0">
                  <a:latin typeface="Calibri"/>
                  <a:ea typeface="Heiti TC Light"/>
                  <a:cs typeface="Calibri"/>
                </a:rPr>
                <a:t>劑</a:t>
              </a:r>
              <a:endParaRPr lang="en-US" sz="1000" b="1" dirty="0"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10149" y="1438930"/>
            <a:ext cx="4133851" cy="3342620"/>
            <a:chOff x="2997200" y="4705350"/>
            <a:chExt cx="4133851" cy="3342620"/>
          </a:xfrm>
        </p:grpSpPr>
        <p:grpSp>
          <p:nvGrpSpPr>
            <p:cNvPr id="18" name="Group 17"/>
            <p:cNvGrpSpPr/>
            <p:nvPr/>
          </p:nvGrpSpPr>
          <p:grpSpPr>
            <a:xfrm>
              <a:off x="2997200" y="4705350"/>
              <a:ext cx="4133851" cy="2962275"/>
              <a:chOff x="2362199" y="1428750"/>
              <a:chExt cx="4133851" cy="2962275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0797"/>
              <a:stretch/>
            </p:blipFill>
            <p:spPr>
              <a:xfrm>
                <a:off x="2438400" y="1578640"/>
                <a:ext cx="4057650" cy="28123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5689599" y="1809750"/>
                <a:ext cx="6858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TW" altLang="en-US" sz="1000" b="1" dirty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Heiti TC Light"/>
                    <a:cs typeface="Calibri"/>
                  </a:rPr>
                  <a:t>安慰</a:t>
                </a:r>
                <a:r>
                  <a:rPr lang="zh-TW" altLang="en-US" sz="1000" b="1" dirty="0" smtClean="0">
                    <a:solidFill>
                      <a:schemeClr val="bg1">
                        <a:lumMod val="50000"/>
                      </a:schemeClr>
                    </a:solidFill>
                    <a:latin typeface="Calibri"/>
                    <a:ea typeface="Heiti TC Light"/>
                    <a:cs typeface="Calibri"/>
                  </a:rPr>
                  <a:t>劑</a:t>
                </a:r>
                <a:endParaRPr lang="en-US" sz="1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362199" y="1428750"/>
                <a:ext cx="1828801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800" b="1" dirty="0" smtClean="0">
                    <a:latin typeface="Calibri"/>
                    <a:ea typeface="Heiti TC Light"/>
                    <a:cs typeface="Calibri"/>
                  </a:rPr>
                  <a:t>沒有</a:t>
                </a:r>
                <a:r>
                  <a:rPr lang="zh-TW" altLang="en-US" sz="800" b="1" dirty="0">
                    <a:latin typeface="Calibri"/>
                    <a:ea typeface="Heiti TC Light"/>
                    <a:cs typeface="Calibri"/>
                  </a:rPr>
                  <a:t>使用</a:t>
                </a:r>
                <a:r>
                  <a:rPr lang="en-US" sz="800" b="1" dirty="0" err="1">
                    <a:latin typeface="Calibri"/>
                    <a:ea typeface="Heiti TC Light"/>
                    <a:cs typeface="Calibri"/>
                  </a:rPr>
                  <a:t>Svetol</a:t>
                </a:r>
                <a:r>
                  <a:rPr lang="en-US" sz="800" b="1" dirty="0">
                    <a:latin typeface="Calibri"/>
                    <a:ea typeface="Heiti TC Light"/>
                    <a:cs typeface="Calibri"/>
                  </a:rPr>
                  <a:t>®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4035394" y="1441906"/>
                <a:ext cx="710451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TW" altLang="en-US" sz="800" b="1" dirty="0">
                    <a:latin typeface="Calibri"/>
                    <a:ea typeface="Heiti TC Light"/>
                    <a:cs typeface="Calibri"/>
                  </a:rPr>
                  <a:t>使用</a:t>
                </a:r>
                <a:r>
                  <a:rPr lang="en-US" sz="800" b="1" dirty="0" err="1">
                    <a:latin typeface="Calibri"/>
                    <a:ea typeface="Heiti TC Light"/>
                    <a:cs typeface="Calibri"/>
                  </a:rPr>
                  <a:t>Svetol</a:t>
                </a:r>
                <a:r>
                  <a:rPr lang="en-US" sz="800" b="1" dirty="0">
                    <a:latin typeface="Calibri"/>
                    <a:ea typeface="Heiti TC Light"/>
                    <a:cs typeface="Calibri"/>
                  </a:rPr>
                  <a:t>®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2997200" y="7524750"/>
              <a:ext cx="4013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體重（公斤）</a:t>
              </a:r>
              <a:endParaRPr lang="en-US" altLang="zh-TW" sz="1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Body Weight (KG)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210175" y="1537960"/>
            <a:ext cx="3552825" cy="3111044"/>
            <a:chOff x="200025" y="5556706"/>
            <a:chExt cx="3552825" cy="31110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256" b="45778"/>
            <a:stretch/>
          </p:blipFill>
          <p:spPr>
            <a:xfrm>
              <a:off x="200025" y="5556706"/>
              <a:ext cx="3552825" cy="2644319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2282794" y="6686550"/>
              <a:ext cx="71045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800" b="1" dirty="0">
                  <a:latin typeface="Calibri"/>
                  <a:ea typeface="Heiti TC Light"/>
                  <a:cs typeface="Calibri"/>
                </a:rPr>
                <a:t>使用</a:t>
              </a:r>
              <a:r>
                <a:rPr lang="en-US" sz="800" b="1" dirty="0" err="1">
                  <a:latin typeface="Calibri"/>
                  <a:ea typeface="Heiti TC Light"/>
                  <a:cs typeface="Calibri"/>
                </a:rPr>
                <a:t>Svetol</a:t>
              </a:r>
              <a:r>
                <a:rPr lang="en-US" sz="800" b="1" dirty="0">
                  <a:latin typeface="Calibri"/>
                  <a:ea typeface="Heiti TC Light"/>
                  <a:cs typeface="Calibri"/>
                </a:rPr>
                <a:t>®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57200" y="5619750"/>
              <a:ext cx="1828801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800" b="1" dirty="0" smtClean="0">
                  <a:latin typeface="Calibri"/>
                  <a:ea typeface="Heiti TC Light"/>
                  <a:cs typeface="Calibri"/>
                </a:rPr>
                <a:t>沒有</a:t>
              </a:r>
              <a:r>
                <a:rPr lang="zh-TW" altLang="en-US" sz="800" b="1" dirty="0">
                  <a:latin typeface="Calibri"/>
                  <a:ea typeface="Heiti TC Light"/>
                  <a:cs typeface="Calibri"/>
                </a:rPr>
                <a:t>使用</a:t>
              </a:r>
              <a:r>
                <a:rPr lang="en-US" sz="800" b="1" dirty="0" err="1">
                  <a:latin typeface="Calibri"/>
                  <a:ea typeface="Heiti TC Light"/>
                  <a:cs typeface="Calibri"/>
                </a:rPr>
                <a:t>Svetol</a:t>
              </a:r>
              <a:r>
                <a:rPr lang="en-US" sz="800" b="1" dirty="0">
                  <a:latin typeface="Calibri"/>
                  <a:ea typeface="Heiti TC Light"/>
                  <a:cs typeface="Calibri"/>
                </a:rPr>
                <a:t>®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5288" y="8144530"/>
              <a:ext cx="312751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TW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飽肚後</a:t>
              </a:r>
              <a:r>
                <a:rPr lang="zh-TW" altLang="en-US" sz="14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血</a:t>
              </a:r>
              <a:r>
                <a:rPr lang="zh-TW" alt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糖</a:t>
              </a:r>
              <a:endParaRPr lang="en-US" altLang="zh-TW" sz="14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altLang="zh-TW" sz="1400" b="1" dirty="0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Post Load </a:t>
              </a:r>
              <a:r>
                <a:rPr lang="en-US" altLang="zh-TW" sz="1400" b="1" dirty="0" err="1" smtClean="0">
                  <a:solidFill>
                    <a:schemeClr val="bg1">
                      <a:lumMod val="50000"/>
                    </a:schemeClr>
                  </a:solidFill>
                  <a:latin typeface="Calibri"/>
                  <a:ea typeface="Heiti TC Light"/>
                  <a:cs typeface="Calibri"/>
                </a:rPr>
                <a:t>Glycemia</a:t>
              </a:r>
              <a:endParaRPr lang="en-US" sz="1400" b="1" dirty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152400" y="1123950"/>
            <a:ext cx="5143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2400" dirty="0" err="1">
                <a:latin typeface="Calibri"/>
                <a:ea typeface="Heiti TC Light"/>
                <a:cs typeface="Calibri"/>
              </a:rPr>
              <a:t>Svetol</a:t>
            </a:r>
            <a:r>
              <a:rPr lang="en-US" altLang="zh-TW" sz="2400" dirty="0"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可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抑制葡萄糖</a:t>
            </a:r>
            <a:r>
              <a:rPr lang="en-US" altLang="zh-TW" sz="2400" dirty="0">
                <a:latin typeface="Calibri"/>
                <a:ea typeface="Heiti TC Light"/>
                <a:cs typeface="Calibri"/>
              </a:rPr>
              <a:t>-6-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磷酸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酵素</a:t>
            </a:r>
            <a:r>
              <a:rPr lang="en-US" altLang="zh-TW" sz="24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2400" dirty="0" smtClean="0">
                <a:latin typeface="Calibri"/>
                <a:ea typeface="Heiti TC Light"/>
                <a:cs typeface="Calibri"/>
              </a:rPr>
            </a:b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（對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製造葡萄糖非常重要的酵素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）</a:t>
            </a:r>
            <a:r>
              <a:rPr lang="en-US" altLang="zh-TW" sz="2400" dirty="0" smtClean="0">
                <a:latin typeface="Calibri"/>
                <a:ea typeface="Heiti TC Light"/>
                <a:cs typeface="Calibri"/>
                <a:sym typeface="Wingdings" panose="05000000000000000000" pitchFamily="2" charset="2"/>
              </a:rPr>
              <a:t>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促進消耗脂肪</a:t>
            </a:r>
            <a:endParaRPr lang="en-US" altLang="zh-TW" sz="2400" dirty="0" smtClean="0"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對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健康體重管理的正面影響已得到</a:t>
            </a:r>
            <a:r>
              <a:rPr lang="en-US" altLang="zh-TW" sz="2400" dirty="0">
                <a:latin typeface="Calibri"/>
                <a:ea typeface="Heiti TC Light"/>
                <a:cs typeface="Calibri"/>
              </a:rPr>
              <a:t>9 </a:t>
            </a:r>
            <a:r>
              <a:rPr lang="zh-TW" altLang="en-US" sz="2400" dirty="0">
                <a:latin typeface="Calibri"/>
                <a:ea typeface="Heiti TC Light"/>
                <a:cs typeface="Calibri"/>
              </a:rPr>
              <a:t>篇研究支</a:t>
            </a:r>
            <a:r>
              <a:rPr lang="zh-TW" altLang="en-US" sz="2400" dirty="0" smtClean="0">
                <a:latin typeface="Calibri"/>
                <a:ea typeface="Heiti TC Light"/>
                <a:cs typeface="Calibri"/>
              </a:rPr>
              <a:t>持</a:t>
            </a:r>
            <a:endParaRPr lang="en-US" sz="24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2952750"/>
            <a:ext cx="51435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/>
                <a:ea typeface="Heiti TC Light"/>
                <a:cs typeface="Calibri"/>
              </a:rPr>
              <a:t>The </a:t>
            </a:r>
            <a:r>
              <a:rPr lang="en-US" sz="2000" dirty="0">
                <a:latin typeface="Calibri"/>
                <a:ea typeface="Heiti TC Light"/>
                <a:cs typeface="Calibri"/>
              </a:rPr>
              <a:t>mechanism by which it works involves the inhibition of </a:t>
            </a:r>
            <a:r>
              <a:rPr lang="en-US" sz="2000" dirty="0" smtClean="0">
                <a:latin typeface="Calibri"/>
                <a:ea typeface="Heiti TC Light"/>
                <a:cs typeface="Calibri"/>
              </a:rPr>
              <a:t>glucose-6-phosphatase</a:t>
            </a:r>
            <a:r>
              <a:rPr lang="en-US" sz="2000" dirty="0">
                <a:latin typeface="Calibri"/>
                <a:ea typeface="Heiti TC Light"/>
                <a:cs typeface="Calibri"/>
              </a:rPr>
              <a:t>, an important enzyme for producing </a:t>
            </a:r>
            <a:r>
              <a:rPr lang="en-US" sz="2000" dirty="0" smtClean="0">
                <a:latin typeface="Calibri"/>
                <a:ea typeface="Heiti TC Light"/>
                <a:cs typeface="Calibri"/>
              </a:rPr>
              <a:t>glucose</a:t>
            </a:r>
            <a:endParaRPr lang="en-US" sz="2000" dirty="0">
              <a:latin typeface="Calibri"/>
              <a:ea typeface="Heiti TC Light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/>
                <a:ea typeface="Heiti TC Light"/>
                <a:cs typeface="Calibri"/>
              </a:rPr>
              <a:t>Supported by nine studies, </a:t>
            </a:r>
            <a:r>
              <a:rPr lang="en-US" sz="2000" dirty="0" err="1">
                <a:latin typeface="Calibri"/>
                <a:ea typeface="Heiti TC Light"/>
                <a:cs typeface="Calibri"/>
              </a:rPr>
              <a:t>Syetol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®</a:t>
            </a:r>
            <a:r>
              <a:rPr lang="en-US" sz="2000" dirty="0">
                <a:latin typeface="Calibri"/>
                <a:ea typeface="Heiti TC Light"/>
                <a:cs typeface="Calibri"/>
              </a:rPr>
              <a:t> has beneficial effects on healthy weight management. </a:t>
            </a:r>
          </a:p>
        </p:txBody>
      </p:sp>
    </p:spTree>
    <p:extLst>
      <p:ext uri="{BB962C8B-B14F-4D97-AF65-F5344CB8AC3E}">
        <p14:creationId xmlns:p14="http://schemas.microsoft.com/office/powerpoint/2010/main" val="13258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915449"/>
              </p:ext>
            </p:extLst>
          </p:nvPr>
        </p:nvGraphicFramePr>
        <p:xfrm>
          <a:off x="0" y="57150"/>
          <a:ext cx="9144000" cy="502920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038600"/>
                <a:gridCol w="2286000"/>
                <a:gridCol w="1371600"/>
                <a:gridCol w="1447800"/>
              </a:tblGrid>
              <a:tr h="914400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  <a:t>產品名稱</a:t>
                      </a:r>
                      <a:endParaRPr lang="en-US" altLang="zh-TW" sz="18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algn="l"/>
                      <a:r>
                        <a:rPr lang="en-US" altLang="zh-TW" sz="1800" dirty="0" smtClean="0">
                          <a:latin typeface="+mn-lt"/>
                          <a:ea typeface="華康儷中黑" panose="020B0509000000000000" pitchFamily="49" charset="-120"/>
                        </a:rPr>
                        <a:t>Product</a:t>
                      </a:r>
                      <a:r>
                        <a:rPr lang="zh-TW" altLang="en-US" sz="18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en-US" altLang="zh-TW" sz="18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Name</a:t>
                      </a:r>
                      <a:endParaRPr lang="en-US" sz="18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Svetol</a:t>
                      </a:r>
                      <a:r>
                        <a:rPr lang="en-US" sz="180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®</a:t>
                      </a:r>
                      <a:r>
                        <a:rPr lang="zh-TW" altLang="en-US" sz="180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青咖啡豆精華</a:t>
                      </a:r>
                      <a:endParaRPr lang="en-US" altLang="zh-TW" sz="180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Green Coffee Bean Extract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  <a:t>食用份量</a:t>
                      </a:r>
                      <a:r>
                        <a:rPr lang="en-US" altLang="zh-TW" sz="1800" dirty="0" smtClean="0">
                          <a:latin typeface="+mn-lt"/>
                          <a:ea typeface="華康儷中黑" panose="020B0509000000000000" pitchFamily="49" charset="-120"/>
                        </a:rPr>
                        <a:t>/</a:t>
                      </a:r>
                      <a:r>
                        <a:rPr lang="zh-TW" alt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  <a:t>零售價</a:t>
                      </a:r>
                      <a:r>
                        <a:rPr 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400" dirty="0" smtClean="0">
                          <a:latin typeface="+mn-lt"/>
                          <a:ea typeface="華康儷中黑" panose="020B0509000000000000" pitchFamily="49" charset="-120"/>
                        </a:rPr>
                        <a:t>Servings</a:t>
                      </a:r>
                      <a:r>
                        <a:rPr lang="en-US" sz="14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/ Price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800" kern="12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每</a:t>
                      </a:r>
                      <a:r>
                        <a:rPr lang="zh-TW" alt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  <a:t>食用份量零售價</a:t>
                      </a:r>
                      <a:r>
                        <a:rPr 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400" dirty="0" smtClean="0">
                          <a:latin typeface="+mn-lt"/>
                          <a:ea typeface="華康儷中黑" panose="020B0509000000000000" pitchFamily="49" charset="-120"/>
                        </a:rPr>
                        <a:t>Price / Serving</a:t>
                      </a:r>
                      <a:endParaRPr lang="en-US" sz="14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</a:tr>
              <a:tr h="696026">
                <a:tc>
                  <a:txBody>
                    <a:bodyPr/>
                    <a:lstStyle/>
                    <a:p>
                      <a:r>
                        <a:rPr lang="en-US" altLang="zh-TW" sz="18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TLS®</a:t>
                      </a:r>
                      <a:r>
                        <a:rPr lang="zh-TW" altLang="en-US" sz="18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消脂配方─青咖啡豆精華</a:t>
                      </a:r>
                      <a:r>
                        <a:rPr lang="en-US" altLang="zh-TW" sz="18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8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TLS® </a:t>
                      </a:r>
                      <a:r>
                        <a:rPr lang="en-US" sz="1400" b="1" dirty="0" err="1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Thermochrome</a:t>
                      </a:r>
                      <a:r>
                        <a:rPr lang="en-US" sz="14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 with Green Coffee Bean Extract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</a:t>
                      </a:r>
                      <a:endParaRPr lang="en-US" sz="2000" b="1" dirty="0" smtClean="0">
                        <a:solidFill>
                          <a:srgbClr val="0070C0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60</a:t>
                      </a:r>
                      <a:br>
                        <a:rPr lang="en-US" altLang="zh-TW" sz="20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20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/HK$425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b="1" dirty="0" smtClean="0">
                          <a:solidFill>
                            <a:srgbClr val="0070C0"/>
                          </a:solidFill>
                          <a:latin typeface="+mn-lt"/>
                          <a:ea typeface="華康儷中黑" panose="020B0509000000000000" pitchFamily="49" charset="-120"/>
                        </a:rPr>
                        <a:t>HK$7.1</a:t>
                      </a:r>
                      <a:endParaRPr lang="en-US" sz="2000" b="1" dirty="0">
                        <a:solidFill>
                          <a:srgbClr val="0070C0"/>
                        </a:solidFill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6441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Catalo</a:t>
                      </a:r>
                      <a:r>
                        <a:rPr lang="zh-TW" altLang="en-US" sz="18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綠咖啡豆燒脂專家</a:t>
                      </a:r>
                      <a:endParaRPr lang="en-US" altLang="zh-TW" sz="1800" kern="1200" dirty="0" smtClean="0">
                        <a:effectLst/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Green Coffee Bean Extract</a:t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 (Fat Burning Formula)</a:t>
                      </a:r>
                      <a:endParaRPr lang="en-US" sz="1600" b="0" i="0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華康儷中黑" panose="020B0509000000000000" pitchFamily="49" charset="-120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</a:t>
                      </a:r>
                      <a:endParaRPr lang="en-US" sz="1600" b="1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algn="ctr"/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30</a:t>
                      </a:r>
                      <a:b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/HK$352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HK$11.7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655320">
                <a:tc>
                  <a:txBody>
                    <a:bodyPr/>
                    <a:lstStyle/>
                    <a:p>
                      <a:r>
                        <a:rPr lang="en-US" altLang="zh-TW" sz="18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Life Nutrition</a:t>
                      </a:r>
                      <a:r>
                        <a:rPr lang="zh-TW" altLang="en-US" sz="18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青咖啡豆纖型配方</a:t>
                      </a:r>
                      <a:r>
                        <a:rPr lang="en-US" altLang="zh-TW" sz="18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GCB</a:t>
                      </a:r>
                    </a:p>
                    <a:p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Green Coffee Bean with</a:t>
                      </a:r>
                      <a:r>
                        <a:rPr lang="en-US" sz="16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raspberry ketones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</a:t>
                      </a:r>
                      <a:endParaRPr lang="en-US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pPr algn="ctr"/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30</a:t>
                      </a:r>
                      <a:b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/HK$269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HK$9.0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6319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dirty="0" smtClean="0">
                          <a:latin typeface="+mn-lt"/>
                          <a:ea typeface="華康儷中黑" panose="020B0509000000000000" pitchFamily="49" charset="-120"/>
                        </a:rPr>
                        <a:t>GNC</a:t>
                      </a:r>
                      <a:r>
                        <a:rPr lang="zh-TW" altLang="en-US" sz="1800" dirty="0" smtClean="0"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altLang="en-US" sz="18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燒脂</a:t>
                      </a:r>
                      <a:r>
                        <a:rPr lang="en-US" altLang="zh-TW" sz="1800" kern="1200" dirty="0" smtClean="0">
                          <a:effectLst/>
                          <a:latin typeface="+mn-lt"/>
                          <a:ea typeface="華康儷中黑" panose="020B0509000000000000" pitchFamily="49" charset="-120"/>
                        </a:rPr>
                        <a:t>60</a:t>
                      </a:r>
                      <a:r>
                        <a:rPr lang="en-US" altLang="zh-TW" sz="1800" dirty="0" smtClean="0">
                          <a:latin typeface="+mn-lt"/>
                          <a:ea typeface="華康儷中黑" panose="020B0509000000000000" pitchFamily="49" charset="-120"/>
                        </a:rPr>
                        <a:t/>
                      </a:r>
                      <a:br>
                        <a:rPr lang="en-US" altLang="zh-TW" sz="18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Burn 60</a:t>
                      </a:r>
                      <a:endParaRPr lang="en-US" sz="1600" b="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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30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/</a:t>
                      </a:r>
                      <a:r>
                        <a:rPr lang="en-US" sz="16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HK$389.9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HK$13.0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622776">
                <a:tc>
                  <a:txBody>
                    <a:bodyPr/>
                    <a:lstStyle/>
                    <a:p>
                      <a:r>
                        <a:rPr lang="en-US" altLang="zh-TW" sz="1800" dirty="0" err="1" smtClean="0">
                          <a:latin typeface="+mn-lt"/>
                          <a:ea typeface="華康儷中黑" panose="020B0509000000000000" pitchFamily="49" charset="-120"/>
                        </a:rPr>
                        <a:t>Nutrilite</a:t>
                      </a:r>
                      <a:r>
                        <a:rPr lang="en-US" altLang="zh-TW" sz="18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</a:t>
                      </a:r>
                      <a:r>
                        <a:rPr lang="zh-TW" altLang="en-US" sz="180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纖體樂</a:t>
                      </a:r>
                      <a:endParaRPr lang="en-US" sz="18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  <a:p>
                      <a:r>
                        <a:rPr lang="en-US" sz="1600" b="0" dirty="0" smtClean="0">
                          <a:latin typeface="+mn-lt"/>
                          <a:ea typeface="華康儷中黑" panose="020B0509000000000000" pitchFamily="49" charset="-120"/>
                        </a:rPr>
                        <a:t>Diet</a:t>
                      </a:r>
                      <a:r>
                        <a:rPr lang="en-US" sz="1600" b="0" baseline="0" dirty="0" smtClean="0">
                          <a:latin typeface="+mn-lt"/>
                          <a:ea typeface="華康儷中黑" panose="020B0509000000000000" pitchFamily="49" charset="-120"/>
                        </a:rPr>
                        <a:t> Supplement</a:t>
                      </a:r>
                      <a:endParaRPr lang="en-US" sz="1600" b="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</a:t>
                      </a:r>
                      <a:endParaRPr lang="en-US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90</a:t>
                      </a:r>
                    </a:p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/HK$571.5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</a:rPr>
                        <a:t>HK$6.4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  <a:tr h="650306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  <a:cs typeface="+mn-cs"/>
                        </a:rPr>
                        <a:t>Yamada </a:t>
                      </a:r>
                      <a:r>
                        <a:rPr lang="en-US" sz="1800" kern="1200" dirty="0" err="1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  <a:cs typeface="+mn-cs"/>
                        </a:rPr>
                        <a:t>Miyura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  <a:cs typeface="+mn-cs"/>
                        </a:rPr>
                        <a:t> </a:t>
                      </a:r>
                      <a:r>
                        <a:rPr lang="zh-TW" alt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  <a:cs typeface="+mn-cs"/>
                        </a:rPr>
                        <a:t>脂肪燃燒</a:t>
                      </a: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  <a:cs typeface="+mn-cs"/>
                        </a:rPr>
                        <a:t/>
                      </a:r>
                      <a:br>
                        <a:rPr lang="en-US" sz="1800" kern="120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  <a:cs typeface="+mn-cs"/>
                        </a:rPr>
                      </a:br>
                      <a:r>
                        <a:rPr lang="en-US" sz="1600" kern="1200" dirty="0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  <a:cs typeface="+mn-cs"/>
                        </a:rPr>
                        <a:t>FIT’X </a:t>
                      </a:r>
                      <a:r>
                        <a:rPr lang="en-US" sz="1600" kern="1200" dirty="0" err="1" smtClean="0">
                          <a:solidFill>
                            <a:schemeClr val="tx1"/>
                          </a:solidFill>
                          <a:latin typeface="+mn-lt"/>
                          <a:ea typeface="華康儷中黑" panose="020B0509000000000000" pitchFamily="49" charset="-120"/>
                          <a:cs typeface="+mn-cs"/>
                        </a:rPr>
                        <a:t>FatBurn</a:t>
                      </a:r>
                      <a:endParaRPr lang="en-US" sz="1800" b="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+mn-lt"/>
                          <a:ea typeface="華康儷中黑" panose="020B0509000000000000" pitchFamily="49" charset="-120"/>
                          <a:sym typeface="Wingdings 2"/>
                        </a:rPr>
                        <a:t></a:t>
                      </a:r>
                      <a:endParaRPr lang="en-US" sz="1600" dirty="0" smtClean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30</a:t>
                      </a:r>
                      <a:b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</a:br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/HK$990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600" dirty="0" smtClean="0">
                          <a:latin typeface="+mn-lt"/>
                          <a:ea typeface="華康儷中黑" panose="020B0509000000000000" pitchFamily="49" charset="-120"/>
                        </a:rPr>
                        <a:t>HK$33.0</a:t>
                      </a:r>
                      <a:endParaRPr lang="en-US" sz="1600" dirty="0">
                        <a:latin typeface="+mn-lt"/>
                        <a:ea typeface="華康儷中黑" panose="020B0509000000000000" pitchFamily="49" charset="-12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909" y="1657350"/>
            <a:ext cx="589047" cy="895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326387"/>
            <a:ext cx="609600" cy="1235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924" y="3005139"/>
            <a:ext cx="563561" cy="1014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638550"/>
            <a:ext cx="573776" cy="776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425" y="742950"/>
            <a:ext cx="1200150" cy="1200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0" t="18148" r="29815" b="12778"/>
          <a:stretch/>
        </p:blipFill>
        <p:spPr>
          <a:xfrm>
            <a:off x="3037584" y="4343400"/>
            <a:ext cx="428242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4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17443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健康生活纖營計劃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Weight Loss Solution</a:t>
            </a:r>
            <a:endParaRPr lang="en-US" sz="28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-676275"/>
            <a:ext cx="7086600" cy="70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0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013916" y="881974"/>
            <a:ext cx="4996484" cy="4261526"/>
            <a:chOff x="2133600" y="881974"/>
            <a:chExt cx="4996484" cy="426152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881974"/>
              <a:ext cx="4996484" cy="426152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133600" y="3373219"/>
              <a:ext cx="4996484" cy="923330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TLS® </a:t>
              </a:r>
              <a:r>
                <a:rPr lang="zh-TW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健康生活纖營計劃</a:t>
              </a:r>
              <a:r>
                <a:rPr lang="en-US" altLang="zh-TW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Facebook</a:t>
              </a:r>
              <a:r>
                <a:rPr lang="zh-TW" alt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專頁</a:t>
              </a:r>
              <a:endPara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TLS® Weight Loss Solution Facebook Page</a:t>
              </a:r>
            </a:p>
            <a:p>
              <a:pPr algn="ctr"/>
              <a:r>
                <a:rPr lang="en-US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www.facebook/tlsmhk</a:t>
              </a:r>
              <a:endParaRPr lang="en-US" b="1" dirty="0">
                <a:solidFill>
                  <a:schemeClr val="tx1">
                    <a:lumMod val="50000"/>
                    <a:lumOff val="50000"/>
                  </a:schemeClr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14400" y="17443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銷售支援工具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Sales Tools</a:t>
            </a:r>
            <a:endParaRPr lang="en-US" sz="28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1676400" y="895350"/>
            <a:ext cx="5545633" cy="4182418"/>
            <a:chOff x="1752600" y="961083"/>
            <a:chExt cx="5545633" cy="4182418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95"/>
            <a:stretch/>
          </p:blipFill>
          <p:spPr>
            <a:xfrm>
              <a:off x="1752600" y="961083"/>
              <a:ext cx="5545633" cy="4182418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752600" y="3462019"/>
              <a:ext cx="5486400" cy="70788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  <a:tileRect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TLS® </a:t>
              </a:r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快速起步套裝</a:t>
              </a:r>
              <a:endParaRPr lang="en-US" altLang="zh-TW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TLS®</a:t>
              </a:r>
              <a:r>
                <a:rPr lang="zh-TW" altLang="en-US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 </a:t>
              </a:r>
              <a:r>
                <a:rPr lang="en-US" altLang="zh-TW" sz="20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Fast Start Kit</a:t>
              </a:r>
              <a:endPara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ea typeface="華康儷中黑" panose="020B0509000000000000" pitchFamily="49" charset="-12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54602" y="985305"/>
            <a:ext cx="8836998" cy="4101045"/>
            <a:chOff x="152400" y="909105"/>
            <a:chExt cx="8836998" cy="4101045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5452" y="909105"/>
              <a:ext cx="3801548" cy="3796245"/>
            </a:xfrm>
            <a:prstGeom prst="rect">
              <a:avLst/>
            </a:prstGeom>
          </p:spPr>
        </p:pic>
        <p:grpSp>
          <p:nvGrpSpPr>
            <p:cNvPr id="48" name="Group 47"/>
            <p:cNvGrpSpPr/>
            <p:nvPr/>
          </p:nvGrpSpPr>
          <p:grpSpPr>
            <a:xfrm>
              <a:off x="152400" y="4005384"/>
              <a:ext cx="8836998" cy="1004766"/>
              <a:chOff x="989330" y="5276953"/>
              <a:chExt cx="7023607" cy="798584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76937" y="5286462"/>
                <a:ext cx="1536000" cy="786943"/>
              </a:xfrm>
              <a:prstGeom prst="rect">
                <a:avLst/>
              </a:prstGeom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364"/>
              <a:stretch/>
            </p:blipFill>
            <p:spPr>
              <a:xfrm>
                <a:off x="5781110" y="5286489"/>
                <a:ext cx="1392162" cy="786916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9312"/>
              <a:stretch/>
            </p:blipFill>
            <p:spPr>
              <a:xfrm>
                <a:off x="4899258" y="5286489"/>
                <a:ext cx="1392959" cy="789048"/>
              </a:xfrm>
              <a:prstGeom prst="rect">
                <a:avLst/>
              </a:prstGeom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08329" y="5286462"/>
                <a:ext cx="1536000" cy="783122"/>
              </a:xfrm>
              <a:prstGeom prst="rect">
                <a:avLst/>
              </a:prstGeom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33842" y="5283221"/>
                <a:ext cx="1536000" cy="789604"/>
              </a:xfrm>
              <a:prstGeom prst="rect">
                <a:avLst/>
              </a:prstGeom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85953" y="5287483"/>
                <a:ext cx="1536000" cy="788054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335"/>
              <a:stretch/>
            </p:blipFill>
            <p:spPr>
              <a:xfrm>
                <a:off x="1513038" y="5283221"/>
                <a:ext cx="1300464" cy="785529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17" r="10844"/>
              <a:stretch/>
            </p:blipFill>
            <p:spPr>
              <a:xfrm>
                <a:off x="989330" y="5276953"/>
                <a:ext cx="1043567" cy="791797"/>
              </a:xfrm>
              <a:prstGeom prst="rect">
                <a:avLst/>
              </a:prstGeom>
            </p:spPr>
          </p:pic>
        </p:grpSp>
        <p:sp>
          <p:nvSpPr>
            <p:cNvPr id="49" name="TextBox 48"/>
            <p:cNvSpPr txBox="1"/>
            <p:nvPr/>
          </p:nvSpPr>
          <p:spPr>
            <a:xfrm>
              <a:off x="2675452" y="2419350"/>
              <a:ext cx="3801548" cy="861774"/>
            </a:xfrm>
            <a:prstGeom prst="rect">
              <a:avLst/>
            </a:prstGeom>
            <a:gradFill>
              <a:gsLst>
                <a:gs pos="0">
                  <a:schemeClr val="bg1">
                    <a:alpha val="50000"/>
                  </a:schemeClr>
                </a:gs>
                <a:gs pos="50000">
                  <a:schemeClr val="bg1">
                    <a:lumMod val="85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0" scaled="1"/>
            </a:gra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1600" b="1" dirty="0" smtClean="0">
                  <a:solidFill>
                    <a:srgbClr val="FF0000"/>
                  </a:solidFill>
                  <a:ea typeface="華康儷中黑" panose="020B0509000000000000" pitchFamily="49" charset="-120"/>
                </a:rPr>
                <a:t>即將發售 </a:t>
              </a:r>
              <a:r>
                <a:rPr lang="en-US" altLang="zh-TW" sz="1600" b="1" dirty="0" smtClean="0">
                  <a:solidFill>
                    <a:srgbClr val="FF0000"/>
                  </a:solidFill>
                  <a:ea typeface="華康儷中黑" panose="020B0509000000000000" pitchFamily="49" charset="-120"/>
                </a:rPr>
                <a:t>Available Soon</a:t>
              </a:r>
              <a:endParaRPr lang="en-US" sz="1600" b="1" dirty="0" smtClean="0">
                <a:solidFill>
                  <a:srgbClr val="FF0000"/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TLS®</a:t>
              </a:r>
              <a:r>
                <a:rPr lang="zh-TW" alt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成</a:t>
              </a:r>
              <a:r>
                <a:rPr lang="zh-TW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功個案分享</a:t>
              </a:r>
              <a:r>
                <a:rPr 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DVD</a:t>
              </a:r>
              <a:r>
                <a:rPr lang="zh-TW" alt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 </a:t>
              </a:r>
              <a:r>
                <a:rPr lang="en-US" altLang="zh-TW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–</a:t>
              </a:r>
              <a:r>
                <a:rPr lang="zh-TW" altLang="en-US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 香港版</a:t>
              </a:r>
              <a:endParaRPr lang="en-US" altLang="zh-TW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華康儷中黑" panose="020B0509000000000000" pitchFamily="49" charset="-120"/>
              </a:endParaRPr>
            </a:p>
            <a:p>
              <a:pPr algn="ctr"/>
              <a:r>
                <a:rPr lang="en-US" altLang="zh-TW" sz="1600" b="1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a typeface="華康儷中黑" panose="020B0509000000000000" pitchFamily="49" charset="-120"/>
                </a:rPr>
                <a:t>TLS® Testimonial DVD – HK Version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ea typeface="華康儷中黑" panose="020B0509000000000000" pitchFamily="49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853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7" y="1400045"/>
            <a:ext cx="4848225" cy="239090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15" name="TextBox 14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0" y="3919774"/>
            <a:ext cx="9144000" cy="1014176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ea typeface="Heiti TC Light"/>
              <a:cs typeface="Calibri"/>
            </a:endParaRPr>
          </a:p>
        </p:txBody>
      </p:sp>
      <p:grpSp>
        <p:nvGrpSpPr>
          <p:cNvPr id="26" name="Group 30"/>
          <p:cNvGrpSpPr/>
          <p:nvPr/>
        </p:nvGrpSpPr>
        <p:grpSpPr>
          <a:xfrm>
            <a:off x="1224689" y="3995974"/>
            <a:ext cx="6700111" cy="892555"/>
            <a:chOff x="5307799" y="640096"/>
            <a:chExt cx="3780498" cy="751317"/>
          </a:xfrm>
        </p:grpSpPr>
        <p:sp>
          <p:nvSpPr>
            <p:cNvPr id="27" name="Rectangle 26"/>
            <p:cNvSpPr/>
            <p:nvPr/>
          </p:nvSpPr>
          <p:spPr>
            <a:xfrm>
              <a:off x="5307799" y="640096"/>
              <a:ext cx="1716719" cy="75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 smtClean="0">
                  <a:latin typeface="Calibri"/>
                  <a:ea typeface="Heiti TC Light"/>
                  <a:cs typeface="Calibri"/>
                </a:rPr>
                <a:t>報名日期 </a:t>
              </a:r>
              <a:r>
                <a:rPr lang="en-US" altLang="zh-TW" sz="1400" b="1" dirty="0">
                  <a:latin typeface="Calibri"/>
                  <a:ea typeface="Heiti TC Light"/>
                  <a:cs typeface="Calibri"/>
                </a:rPr>
                <a:t>Application Period:</a:t>
              </a:r>
              <a:r>
                <a:rPr lang="zh-TW" altLang="en-US" sz="1400" b="1" dirty="0"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sz="1400" dirty="0" smtClean="0"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1400" dirty="0" smtClean="0">
                  <a:latin typeface="Calibri"/>
                  <a:ea typeface="Heiti TC Light"/>
                  <a:cs typeface="Calibri"/>
                </a:rPr>
              </a:br>
              <a:r>
                <a:rPr lang="en-US" altLang="en-US" dirty="0" smtClean="0">
                  <a:latin typeface="Calibri"/>
                  <a:ea typeface="Heiti TC Light"/>
                  <a:cs typeface="Calibri"/>
                </a:rPr>
                <a:t>201</a:t>
              </a:r>
              <a:r>
                <a:rPr lang="en-US" altLang="zh-TW" dirty="0" smtClean="0">
                  <a:latin typeface="Calibri"/>
                  <a:ea typeface="Heiti TC Light"/>
                  <a:cs typeface="Calibri"/>
                </a:rPr>
                <a:t>5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年</a:t>
              </a:r>
              <a:r>
                <a:rPr lang="en-US" altLang="zh-TW" dirty="0">
                  <a:latin typeface="Calibri"/>
                  <a:ea typeface="Heiti TC Light"/>
                  <a:cs typeface="Calibri"/>
                </a:rPr>
                <a:t>4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月</a:t>
              </a:r>
              <a:r>
                <a:rPr lang="en-US" altLang="zh-TW" dirty="0" smtClean="0">
                  <a:latin typeface="Calibri"/>
                  <a:ea typeface="Heiti TC Light"/>
                  <a:cs typeface="Calibri"/>
                </a:rPr>
                <a:t>13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日 </a:t>
              </a:r>
              <a:r>
                <a:rPr lang="en-US" altLang="en-US" dirty="0" smtClean="0">
                  <a:latin typeface="Calibri"/>
                  <a:ea typeface="Heiti TC Light"/>
                  <a:cs typeface="Calibri"/>
                </a:rPr>
                <a:t>– </a:t>
              </a:r>
              <a:r>
                <a:rPr lang="en-US" altLang="zh-TW" dirty="0" smtClean="0">
                  <a:latin typeface="Calibri"/>
                  <a:ea typeface="Heiti TC Light"/>
                  <a:cs typeface="Calibri"/>
                </a:rPr>
                <a:t>5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月</a:t>
              </a:r>
              <a:r>
                <a:rPr lang="en-US" altLang="zh-TW" dirty="0" smtClean="0">
                  <a:latin typeface="Calibri"/>
                  <a:ea typeface="Heiti TC Light"/>
                  <a:cs typeface="Calibri"/>
                </a:rPr>
                <a:t>10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日</a:t>
              </a:r>
              <a:r>
                <a:rPr lang="en-US" altLang="zh-TW" sz="1600" dirty="0"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1600" dirty="0">
                  <a:latin typeface="Calibri"/>
                  <a:ea typeface="Heiti TC Light"/>
                  <a:cs typeface="Calibri"/>
                </a:rPr>
              </a:br>
              <a:r>
                <a:rPr lang="en-US" altLang="zh-TW" sz="1600" dirty="0">
                  <a:latin typeface="Calibri"/>
                  <a:ea typeface="Heiti TC Light"/>
                  <a:cs typeface="Calibri"/>
                </a:rPr>
                <a:t>13</a:t>
              </a:r>
              <a:r>
                <a:rPr lang="en-US" altLang="zh-TW" sz="1600" baseline="30000" dirty="0">
                  <a:latin typeface="Calibri"/>
                  <a:ea typeface="Heiti TC Light"/>
                  <a:cs typeface="Calibri"/>
                </a:rPr>
                <a:t>th  </a:t>
              </a:r>
              <a:r>
                <a:rPr lang="en-US" altLang="zh-TW" sz="1600" dirty="0">
                  <a:latin typeface="Calibri"/>
                  <a:ea typeface="Heiti TC Light"/>
                  <a:cs typeface="Calibri"/>
                </a:rPr>
                <a:t>April – 10</a:t>
              </a:r>
              <a:r>
                <a:rPr lang="en-US" altLang="zh-TW" sz="1600" baseline="30000" dirty="0">
                  <a:latin typeface="Calibri"/>
                  <a:ea typeface="Heiti TC Light"/>
                  <a:cs typeface="Calibri"/>
                </a:rPr>
                <a:t>th</a:t>
              </a:r>
              <a:r>
                <a:rPr lang="en-US" altLang="zh-TW" sz="1600" dirty="0">
                  <a:latin typeface="Calibri"/>
                  <a:ea typeface="Heiti TC Light"/>
                  <a:cs typeface="Calibri"/>
                </a:rPr>
                <a:t> May, </a:t>
              </a:r>
              <a:r>
                <a:rPr lang="en-US" altLang="zh-TW" sz="1600" dirty="0" smtClean="0">
                  <a:latin typeface="Calibri"/>
                  <a:ea typeface="Heiti TC Light"/>
                  <a:cs typeface="Calibri"/>
                </a:rPr>
                <a:t>2015</a:t>
              </a:r>
              <a:r>
                <a:rPr lang="zh-TW" altLang="en-US" sz="1600" dirty="0" smtClean="0">
                  <a:latin typeface="Calibri"/>
                  <a:ea typeface="Heiti TC Light"/>
                  <a:cs typeface="Calibri"/>
                </a:rPr>
                <a:t> </a:t>
              </a:r>
              <a:endParaRPr lang="en-US" altLang="en-US" sz="1600" dirty="0" smtClean="0"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63232" y="640099"/>
              <a:ext cx="1625065" cy="75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 smtClean="0">
                  <a:latin typeface="Calibri"/>
                  <a:ea typeface="Heiti TC Light"/>
                  <a:cs typeface="Calibri"/>
                </a:rPr>
                <a:t>比賽日期</a:t>
              </a:r>
              <a:r>
                <a:rPr lang="en-US" altLang="zh-TW" sz="1400" b="1" dirty="0">
                  <a:latin typeface="Calibri"/>
                  <a:ea typeface="Heiti TC Light"/>
                  <a:cs typeface="Calibri"/>
                </a:rPr>
                <a:t>Challenge Period:</a:t>
              </a:r>
              <a:r>
                <a:rPr lang="en-US" altLang="zh-TW" sz="1400" dirty="0" smtClean="0"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1400" dirty="0" smtClean="0">
                  <a:latin typeface="Calibri"/>
                  <a:ea typeface="Heiti TC Light"/>
                  <a:cs typeface="Calibri"/>
                </a:rPr>
              </a:br>
              <a:r>
                <a:rPr lang="en-US" altLang="en-US" dirty="0" smtClean="0">
                  <a:latin typeface="Calibri"/>
                  <a:ea typeface="Heiti TC Light"/>
                  <a:cs typeface="Calibri"/>
                </a:rPr>
                <a:t>201</a:t>
              </a:r>
              <a:r>
                <a:rPr lang="en-US" altLang="zh-TW" dirty="0" smtClean="0">
                  <a:latin typeface="Calibri"/>
                  <a:ea typeface="Heiti TC Light"/>
                  <a:cs typeface="Calibri"/>
                </a:rPr>
                <a:t>5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年</a:t>
              </a:r>
              <a:r>
                <a:rPr lang="en-US" altLang="zh-TW" dirty="0">
                  <a:latin typeface="Calibri"/>
                  <a:ea typeface="Heiti TC Light"/>
                  <a:cs typeface="Calibri"/>
                </a:rPr>
                <a:t>5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月</a:t>
              </a:r>
              <a:r>
                <a:rPr lang="en-US" altLang="zh-TW" dirty="0" smtClean="0">
                  <a:latin typeface="Calibri"/>
                  <a:ea typeface="Heiti TC Light"/>
                  <a:cs typeface="Calibri"/>
                </a:rPr>
                <a:t>18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日 </a:t>
              </a:r>
              <a:r>
                <a:rPr lang="en-US" altLang="en-US" dirty="0" smtClean="0">
                  <a:latin typeface="Calibri"/>
                  <a:ea typeface="Heiti TC Light"/>
                  <a:cs typeface="Calibri"/>
                </a:rPr>
                <a:t>–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dirty="0">
                  <a:latin typeface="Calibri"/>
                  <a:ea typeface="Heiti TC Light"/>
                  <a:cs typeface="Calibri"/>
                </a:rPr>
                <a:t>8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月</a:t>
              </a:r>
              <a:r>
                <a:rPr lang="en-US" altLang="zh-TW" dirty="0">
                  <a:latin typeface="Calibri"/>
                  <a:ea typeface="Heiti TC Light"/>
                  <a:cs typeface="Calibri"/>
                </a:rPr>
                <a:t>9</a:t>
              </a:r>
              <a:r>
                <a:rPr lang="zh-TW" altLang="en-US" dirty="0" smtClean="0">
                  <a:latin typeface="Calibri"/>
                  <a:ea typeface="Heiti TC Light"/>
                  <a:cs typeface="Calibri"/>
                </a:rPr>
                <a:t>日</a:t>
              </a:r>
              <a:r>
                <a:rPr lang="en-US" altLang="zh-TW" sz="1600" dirty="0" smtClean="0"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1600" dirty="0" smtClean="0">
                  <a:latin typeface="Calibri"/>
                  <a:ea typeface="Heiti TC Light"/>
                  <a:cs typeface="Calibri"/>
                </a:rPr>
              </a:br>
              <a:r>
                <a:rPr lang="en-US" altLang="en-US" sz="1600" dirty="0">
                  <a:latin typeface="Calibri"/>
                  <a:ea typeface="Heiti TC Light"/>
                  <a:cs typeface="Calibri"/>
                </a:rPr>
                <a:t>18</a:t>
              </a:r>
              <a:r>
                <a:rPr lang="en-US" altLang="en-US" sz="1600" baseline="30000" dirty="0">
                  <a:latin typeface="Calibri"/>
                  <a:ea typeface="Heiti TC Light"/>
                  <a:cs typeface="Calibri"/>
                </a:rPr>
                <a:t>th</a:t>
              </a:r>
              <a:r>
                <a:rPr lang="en-US" altLang="en-US" sz="1600" dirty="0">
                  <a:latin typeface="Calibri"/>
                  <a:ea typeface="Heiti TC Light"/>
                  <a:cs typeface="Calibri"/>
                </a:rPr>
                <a:t> May – 9</a:t>
              </a:r>
              <a:r>
                <a:rPr lang="en-US" altLang="en-US" sz="1600" baseline="30000" dirty="0">
                  <a:latin typeface="Calibri"/>
                  <a:ea typeface="Heiti TC Light"/>
                  <a:cs typeface="Calibri"/>
                </a:rPr>
                <a:t>th</a:t>
              </a:r>
              <a:r>
                <a:rPr lang="en-US" altLang="en-US" sz="1600" dirty="0">
                  <a:latin typeface="Calibri"/>
                  <a:ea typeface="Heiti TC Light"/>
                  <a:cs typeface="Calibri"/>
                </a:rPr>
                <a:t> August, </a:t>
              </a:r>
              <a:r>
                <a:rPr lang="en-US" altLang="en-US" sz="1600" dirty="0" smtClean="0">
                  <a:latin typeface="Calibri"/>
                  <a:ea typeface="Heiti TC Light"/>
                  <a:cs typeface="Calibri"/>
                </a:rPr>
                <a:t>2015</a:t>
              </a:r>
              <a:r>
                <a:rPr lang="zh-TW" altLang="en-US" sz="1600" dirty="0" smtClean="0">
                  <a:latin typeface="Calibri"/>
                  <a:ea typeface="Heiti TC Light"/>
                  <a:cs typeface="Calibri"/>
                </a:rPr>
                <a:t> </a:t>
              </a:r>
              <a:endParaRPr lang="en-US" altLang="en-US" sz="1600" dirty="0" smtClean="0"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32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81150"/>
            <a:ext cx="3819359" cy="3257550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2" name="Rectangle 1"/>
          <p:cNvSpPr/>
          <p:nvPr/>
        </p:nvSpPr>
        <p:spPr>
          <a:xfrm>
            <a:off x="76200" y="3333750"/>
            <a:ext cx="49685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Calibri"/>
                <a:ea typeface="Heiti TC Light"/>
                <a:cs typeface="Calibri"/>
              </a:rPr>
              <a:t>Challenge </a:t>
            </a:r>
            <a:r>
              <a:rPr lang="en-US" sz="2000" b="1" dirty="0">
                <a:latin typeface="Calibri"/>
                <a:ea typeface="Heiti TC Light"/>
                <a:cs typeface="Calibri"/>
              </a:rPr>
              <a:t>Requirements: </a:t>
            </a:r>
            <a:endParaRPr lang="en-US" sz="2000" b="1" dirty="0" smtClean="0">
              <a:latin typeface="Calibri"/>
              <a:ea typeface="Heiti TC Ligh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Heiti TC Light"/>
                <a:cs typeface="Calibri"/>
              </a:rPr>
              <a:t>$250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>registration 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fee.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/>
                <a:ea typeface="Heiti TC Light"/>
                <a:cs typeface="Calibri"/>
              </a:rPr>
              <a:t>LIKE Market Hong Kong official Facebook 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Page of TLS® Weight Loss Solution </a:t>
            </a:r>
            <a:endParaRPr lang="en-US" sz="1600" dirty="0" smtClean="0">
              <a:latin typeface="Calibri"/>
              <a:ea typeface="Heiti TC Ligh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/>
                <a:ea typeface="Heiti TC Light"/>
                <a:cs typeface="Calibri"/>
              </a:rPr>
              <a:t>A 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minimum of 2 sets of TLS Find Your Fit Kit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>must 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be purchased throughout the Challenge period. </a:t>
            </a:r>
            <a:endParaRPr lang="en-US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1428750"/>
            <a:ext cx="496852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latin typeface="Calibri"/>
                <a:ea typeface="Heiti TC Light"/>
                <a:cs typeface="Calibri"/>
              </a:rPr>
              <a:t>比賽要求</a:t>
            </a:r>
            <a:endParaRPr lang="en-US" sz="2400" b="1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港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幣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250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元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的報名費</a:t>
            </a:r>
            <a:endParaRPr lang="en-US" altLang="zh-TW" sz="2000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讚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好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健康生活纖營計劃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Facebook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專頁 </a:t>
            </a:r>
            <a:endParaRPr lang="en-US" altLang="zh-TW" sz="20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比賽期間必須購買最少</a:t>
            </a:r>
            <a:r>
              <a:rPr lang="en-US" sz="2000" dirty="0" smtClean="0">
                <a:latin typeface="Calibri"/>
                <a:ea typeface="Heiti TC Light"/>
                <a:cs typeface="Calibri"/>
              </a:rPr>
              <a:t>2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套</a:t>
            </a:r>
            <a:r>
              <a:rPr lang="en-US" sz="2000" dirty="0" smtClean="0"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健康生活纖形比賽產品套裝</a:t>
            </a:r>
            <a:endParaRPr lang="en-US" sz="20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" b="89950" l="23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5" y="3219450"/>
            <a:ext cx="3134155" cy="1439301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33" name="TextBox 32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532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90750"/>
            <a:ext cx="3047999" cy="2800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alibri"/>
                <a:ea typeface="Heiti TC Light"/>
                <a:cs typeface="Calibri"/>
              </a:rPr>
              <a:t>TLS® CORE 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高效修身配方 </a:t>
            </a:r>
            <a:r>
              <a:rPr lang="en-US" altLang="zh-TW" sz="16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1600" dirty="0" smtClean="0">
                <a:latin typeface="Calibri"/>
                <a:ea typeface="Heiti TC Light"/>
                <a:cs typeface="Calibri"/>
              </a:rPr>
            </a:b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控醣</a:t>
            </a:r>
            <a:r>
              <a:rPr lang="en-US" altLang="zh-TW" sz="1600" dirty="0" smtClean="0">
                <a:latin typeface="Calibri"/>
                <a:ea typeface="Heiti TC Light"/>
                <a:cs typeface="Calibri"/>
              </a:rPr>
              <a:t>‧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控脂二合一 </a:t>
            </a:r>
            <a:endParaRPr lang="en-US" altLang="zh-TW" sz="1600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Calibri"/>
                <a:ea typeface="Heiti TC Light"/>
                <a:cs typeface="Calibri"/>
              </a:rPr>
              <a:t>TLS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®</a:t>
            </a:r>
            <a:r>
              <a:rPr lang="en-US" altLang="zh-TW" sz="1600" dirty="0"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消脂配方─青咖啡豆精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華 </a:t>
            </a:r>
            <a:endParaRPr lang="en-US" altLang="zh-TW" sz="16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Calibri"/>
                <a:ea typeface="Heiti TC Light"/>
                <a:cs typeface="Calibri"/>
              </a:rPr>
              <a:t>TLS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®</a:t>
            </a:r>
            <a:r>
              <a:rPr lang="en-US" altLang="zh-TW" sz="1600" dirty="0"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高纖蛋白營養飲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品</a:t>
            </a:r>
            <a:r>
              <a:rPr lang="en-US" altLang="zh-TW" sz="16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1600" dirty="0" smtClean="0">
                <a:latin typeface="Calibri"/>
                <a:ea typeface="Heiti TC Light"/>
                <a:cs typeface="Calibri"/>
              </a:rPr>
            </a:b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－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雲呢拿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味 </a:t>
            </a:r>
            <a:endParaRPr lang="en-US" altLang="zh-TW" sz="16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Calibri"/>
                <a:ea typeface="Heiti TC Light"/>
                <a:cs typeface="Calibri"/>
              </a:rPr>
              <a:t>TLS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®</a:t>
            </a:r>
            <a:r>
              <a:rPr lang="en-US" altLang="zh-TW" sz="1600" dirty="0"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高纖蛋白營養飲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品</a:t>
            </a:r>
            <a:endParaRPr lang="en-US" altLang="zh-TW" sz="1600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－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朱古力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味 </a:t>
            </a:r>
            <a:endParaRPr lang="en-US" altLang="zh-TW" sz="16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600" dirty="0" smtClean="0">
                <a:latin typeface="Calibri"/>
                <a:ea typeface="Heiti TC Light"/>
                <a:cs typeface="Calibri"/>
              </a:rPr>
              <a:t>TLS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塑身去脂配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方</a:t>
            </a:r>
            <a:r>
              <a:rPr lang="en-US" altLang="zh-TW" sz="16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sz="1600" dirty="0" smtClean="0">
                <a:latin typeface="Calibri"/>
                <a:ea typeface="Heiti TC Light"/>
                <a:cs typeface="Calibri"/>
              </a:rPr>
            </a:b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－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紅花籽油精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華</a:t>
            </a:r>
            <a:endParaRPr lang="en-US" altLang="zh-TW" sz="16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1600" dirty="0">
                <a:latin typeface="Calibri"/>
                <a:ea typeface="Heiti TC Light"/>
                <a:cs typeface="Calibri"/>
              </a:rPr>
              <a:t>健康指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南 </a:t>
            </a:r>
            <a:endParaRPr lang="en-US" altLang="zh-TW" sz="1600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 err="1" smtClean="0">
                <a:latin typeface="Calibri"/>
                <a:ea typeface="Heiti TC Light"/>
                <a:cs typeface="Calibri"/>
              </a:rPr>
              <a:t>Isotonix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1600" dirty="0" smtClean="0">
                <a:latin typeface="Calibri"/>
                <a:ea typeface="Heiti TC Light"/>
                <a:cs typeface="Calibri"/>
              </a:rPr>
              <a:t>健將配方</a:t>
            </a:r>
            <a:endParaRPr lang="en-US" sz="4400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300" y="1603173"/>
            <a:ext cx="3452300" cy="34523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334000" y="4702373"/>
            <a:ext cx="3810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Calibri"/>
                <a:ea typeface="Heiti TC Light"/>
                <a:cs typeface="Calibri"/>
              </a:rPr>
              <a:t>HK6490</a:t>
            </a:r>
            <a:r>
              <a:rPr lang="zh-TW" altLang="en-US" sz="1400" b="1" dirty="0" smtClean="0">
                <a:latin typeface="Calibri"/>
                <a:ea typeface="Heiti TC Light"/>
                <a:cs typeface="Calibri"/>
              </a:rPr>
              <a:t>｜</a:t>
            </a:r>
            <a:r>
              <a:rPr lang="en-US" altLang="zh-TW" sz="1400" b="1" dirty="0" smtClean="0">
                <a:latin typeface="Calibri"/>
                <a:ea typeface="Heiti TC Light"/>
                <a:cs typeface="Calibri"/>
              </a:rPr>
              <a:t>UC:</a:t>
            </a:r>
            <a:r>
              <a:rPr lang="zh-TW" altLang="en-US" sz="1400" b="1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400" b="1" dirty="0" smtClean="0">
                <a:latin typeface="Calibri"/>
                <a:ea typeface="Heiti TC Light"/>
                <a:cs typeface="Calibri"/>
              </a:rPr>
              <a:t>$1553.00</a:t>
            </a:r>
            <a:r>
              <a:rPr lang="zh-TW" altLang="en-US" sz="1400" b="1" dirty="0" smtClean="0">
                <a:latin typeface="Calibri"/>
                <a:ea typeface="Heiti TC Light"/>
                <a:cs typeface="Calibri"/>
              </a:rPr>
              <a:t>｜</a:t>
            </a:r>
            <a:r>
              <a:rPr lang="en-US" altLang="zh-TW" sz="1400" b="1" dirty="0" smtClean="0">
                <a:latin typeface="Calibri"/>
                <a:ea typeface="Heiti TC Light"/>
                <a:cs typeface="Calibri"/>
              </a:rPr>
              <a:t>SR:</a:t>
            </a:r>
            <a:r>
              <a:rPr lang="zh-TW" altLang="en-US" sz="1400" b="1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400" b="1" dirty="0" smtClean="0">
                <a:latin typeface="Calibri"/>
                <a:ea typeface="Heiti TC Light"/>
                <a:cs typeface="Calibri"/>
              </a:rPr>
              <a:t>2147.00</a:t>
            </a:r>
            <a:r>
              <a:rPr lang="zh-TW" altLang="en-US" sz="1400" b="1" dirty="0" smtClean="0">
                <a:latin typeface="Calibri"/>
                <a:ea typeface="Heiti TC Light"/>
                <a:cs typeface="Calibri"/>
              </a:rPr>
              <a:t>｜</a:t>
            </a:r>
            <a:r>
              <a:rPr lang="en-US" altLang="zh-TW" sz="1400" b="1" dirty="0" smtClean="0">
                <a:latin typeface="Calibri"/>
                <a:ea typeface="Heiti TC Light"/>
                <a:cs typeface="Calibri"/>
              </a:rPr>
              <a:t>BV:</a:t>
            </a:r>
            <a:r>
              <a:rPr lang="zh-TW" altLang="en-US" sz="1400" b="1" dirty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400" b="1" dirty="0" smtClean="0">
                <a:latin typeface="Calibri"/>
                <a:ea typeface="Heiti TC Light"/>
                <a:cs typeface="Calibri"/>
              </a:rPr>
              <a:t>96.5</a:t>
            </a:r>
            <a:endParaRPr lang="en-US" sz="1400" b="1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895600" y="2190750"/>
            <a:ext cx="27858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b="1" dirty="0" smtClean="0">
                <a:latin typeface="Calibri"/>
                <a:ea typeface="Heiti TC Light"/>
                <a:cs typeface="Calibri"/>
              </a:rPr>
              <a:t>TLS® </a:t>
            </a:r>
            <a:r>
              <a:rPr lang="en-US" b="1" dirty="0">
                <a:latin typeface="Calibri"/>
                <a:ea typeface="Heiti TC Light"/>
                <a:cs typeface="Calibri"/>
              </a:rPr>
              <a:t>Find Your Fit </a:t>
            </a:r>
            <a:r>
              <a:rPr lang="en-US" b="1" dirty="0" smtClean="0">
                <a:latin typeface="Calibri"/>
                <a:ea typeface="Heiti TC Light"/>
                <a:cs typeface="Calibri"/>
              </a:rPr>
              <a:t>Kit</a:t>
            </a:r>
            <a:br>
              <a:rPr lang="en-US" b="1" dirty="0" smtClean="0">
                <a:latin typeface="Calibri"/>
                <a:ea typeface="Heiti TC Light"/>
                <a:cs typeface="Calibri"/>
              </a:rPr>
            </a:br>
            <a:r>
              <a:rPr lang="en-US" b="1" dirty="0" smtClean="0">
                <a:latin typeface="Calibri"/>
                <a:ea typeface="Heiti TC Light"/>
                <a:cs typeface="Calibri"/>
              </a:rPr>
              <a:t>(one each):</a:t>
            </a:r>
            <a:endParaRPr lang="en-US" altLang="zh-TW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/>
                <a:ea typeface="Heiti TC Light"/>
                <a:cs typeface="Calibri"/>
              </a:rPr>
              <a:t>CORE</a:t>
            </a:r>
            <a:r>
              <a:rPr lang="zh-TW" altLang="en-US" sz="1400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sz="1400" dirty="0" smtClean="0">
                <a:latin typeface="Calibri"/>
                <a:ea typeface="Heiti TC Light"/>
                <a:cs typeface="Calibri"/>
              </a:rPr>
              <a:t>CORE </a:t>
            </a:r>
            <a:r>
              <a:rPr lang="en-US" sz="1400" dirty="0">
                <a:latin typeface="Calibri"/>
                <a:ea typeface="Heiti TC Light"/>
                <a:cs typeface="Calibri"/>
              </a:rPr>
              <a:t>Fat &amp; Carb </a:t>
            </a:r>
            <a:r>
              <a:rPr lang="en-US" sz="1400" dirty="0" smtClean="0">
                <a:latin typeface="Calibri"/>
                <a:ea typeface="Heiti TC Light"/>
                <a:cs typeface="Calibri"/>
              </a:rPr>
              <a:t>Inhibitor</a:t>
            </a:r>
            <a:endParaRPr lang="en-US" altLang="zh-TW" sz="1400" dirty="0">
              <a:latin typeface="Calibri"/>
              <a:ea typeface="Heiti TC Ligh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Calibri"/>
                <a:ea typeface="Heiti TC Light"/>
                <a:cs typeface="Calibri"/>
              </a:rPr>
              <a:t>Thermochrome</a:t>
            </a:r>
            <a:r>
              <a:rPr lang="en-US" sz="1400" dirty="0" smtClean="0">
                <a:latin typeface="Calibri"/>
                <a:ea typeface="Heiti TC Light"/>
                <a:cs typeface="Calibri"/>
              </a:rPr>
              <a:t> </a:t>
            </a:r>
            <a:br>
              <a:rPr lang="en-US" sz="1400" dirty="0" smtClean="0">
                <a:latin typeface="Calibri"/>
                <a:ea typeface="Heiti TC Light"/>
                <a:cs typeface="Calibri"/>
              </a:rPr>
            </a:br>
            <a:r>
              <a:rPr lang="en-US" sz="1400" dirty="0" smtClean="0">
                <a:latin typeface="Calibri"/>
                <a:ea typeface="Heiti TC Light"/>
                <a:cs typeface="Calibri"/>
              </a:rPr>
              <a:t>with </a:t>
            </a:r>
            <a:r>
              <a:rPr lang="en-US" sz="1400" dirty="0">
                <a:latin typeface="Calibri"/>
                <a:ea typeface="Heiti TC Light"/>
                <a:cs typeface="Calibri"/>
              </a:rPr>
              <a:t>Green Coffee Bean </a:t>
            </a:r>
            <a:r>
              <a:rPr lang="en-US" sz="1400" dirty="0" smtClean="0">
                <a:latin typeface="Calibri"/>
                <a:ea typeface="Heiti TC Light"/>
                <a:cs typeface="Calibri"/>
              </a:rPr>
              <a:t>Extract</a:t>
            </a:r>
            <a:endParaRPr lang="en-US" altLang="zh-TW" sz="14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/>
                <a:ea typeface="Heiti TC Light"/>
                <a:cs typeface="Calibri"/>
              </a:rPr>
              <a:t>Nutrition </a:t>
            </a:r>
            <a:r>
              <a:rPr lang="en-US" sz="1400" dirty="0">
                <a:latin typeface="Calibri"/>
                <a:ea typeface="Heiti TC Light"/>
                <a:cs typeface="Calibri"/>
              </a:rPr>
              <a:t>Shakes (Creamy Vanilla</a:t>
            </a:r>
            <a:r>
              <a:rPr lang="en-US" sz="1400" dirty="0" smtClean="0">
                <a:latin typeface="Calibri"/>
                <a:ea typeface="Heiti TC Light"/>
                <a:cs typeface="Calibri"/>
              </a:rPr>
              <a:t>)</a:t>
            </a:r>
            <a:endParaRPr lang="en-US" altLang="zh-TW" sz="14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/>
                <a:ea typeface="Heiti TC Light"/>
                <a:cs typeface="Calibri"/>
              </a:rPr>
              <a:t>Nutrition </a:t>
            </a:r>
            <a:r>
              <a:rPr lang="en-US" sz="1400" dirty="0">
                <a:latin typeface="Calibri"/>
                <a:ea typeface="Heiti TC Light"/>
                <a:cs typeface="Calibri"/>
              </a:rPr>
              <a:t>Shakes </a:t>
            </a:r>
            <a:r>
              <a:rPr lang="en-US" sz="1400" dirty="0" smtClean="0">
                <a:latin typeface="Calibri"/>
                <a:ea typeface="Heiti TC Light"/>
                <a:cs typeface="Calibri"/>
              </a:rPr>
              <a:t>(</a:t>
            </a:r>
            <a:r>
              <a:rPr lang="en-US" sz="1400" dirty="0">
                <a:latin typeface="Calibri"/>
                <a:ea typeface="Heiti TC Light"/>
                <a:cs typeface="Calibri"/>
              </a:rPr>
              <a:t>Chocolate Delight</a:t>
            </a:r>
            <a:r>
              <a:rPr lang="en-US" sz="1400" dirty="0" smtClean="0">
                <a:latin typeface="Calibri"/>
                <a:ea typeface="Heiti TC Light"/>
                <a:cs typeface="Calibri"/>
              </a:rPr>
              <a:t>)</a:t>
            </a:r>
            <a:endParaRPr lang="en-US" altLang="zh-TW" sz="14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Calibri"/>
                <a:ea typeface="Heiti TC Light"/>
                <a:cs typeface="Calibri"/>
              </a:rPr>
              <a:t>Tonalin</a:t>
            </a:r>
            <a:r>
              <a:rPr lang="en-US" sz="1400" dirty="0">
                <a:latin typeface="Calibri"/>
                <a:ea typeface="Heiti TC Light"/>
                <a:cs typeface="Calibri"/>
              </a:rPr>
              <a:t>™ CLA </a:t>
            </a:r>
            <a:endParaRPr lang="en-US" altLang="zh-TW" sz="14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Calibri"/>
                <a:ea typeface="Heiti TC Light"/>
                <a:cs typeface="Calibri"/>
              </a:rPr>
              <a:t>Health Guide</a:t>
            </a:r>
            <a:endParaRPr lang="en-US" altLang="zh-TW" sz="1400" dirty="0">
              <a:latin typeface="Calibri"/>
              <a:ea typeface="Heiti TC Ligh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400" dirty="0" err="1" smtClean="0">
                <a:latin typeface="Calibri"/>
                <a:ea typeface="Heiti TC Light"/>
                <a:cs typeface="Calibri"/>
              </a:rPr>
              <a:t>Isotonix</a:t>
            </a:r>
            <a:r>
              <a:rPr lang="en-US" sz="1400" dirty="0" smtClean="0"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1400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400" dirty="0" smtClean="0">
                <a:latin typeface="Calibri"/>
                <a:ea typeface="Heiti TC Light"/>
                <a:cs typeface="Calibri"/>
              </a:rPr>
              <a:t>Champion </a:t>
            </a:r>
            <a:r>
              <a:rPr lang="en-US" altLang="zh-TW" sz="1400" dirty="0">
                <a:latin typeface="Calibri"/>
                <a:ea typeface="Heiti TC Light"/>
                <a:cs typeface="Calibri"/>
              </a:rPr>
              <a:t>Blend Plus</a:t>
            </a:r>
            <a:endParaRPr lang="en-US" sz="40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1559064"/>
            <a:ext cx="32598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b="1" dirty="0">
                <a:latin typeface="Calibri"/>
                <a:ea typeface="Heiti TC Light"/>
                <a:cs typeface="Calibri"/>
              </a:rPr>
              <a:t>健康生活纖形比賽套</a:t>
            </a:r>
            <a:r>
              <a:rPr lang="zh-TW" altLang="en-US" sz="2000" b="1" dirty="0" smtClean="0">
                <a:latin typeface="Calibri"/>
                <a:ea typeface="Heiti TC Light"/>
                <a:cs typeface="Calibri"/>
              </a:rPr>
              <a:t>裝（</a:t>
            </a:r>
            <a:r>
              <a:rPr lang="zh-TW" altLang="en-US" sz="2000" b="1" dirty="0">
                <a:latin typeface="Calibri"/>
                <a:ea typeface="Heiti TC Light"/>
                <a:cs typeface="Calibri"/>
              </a:rPr>
              <a:t>各一支）</a:t>
            </a:r>
            <a:endParaRPr lang="en-US" altLang="zh-TW" sz="2000" b="1" dirty="0">
              <a:latin typeface="Calibri"/>
              <a:ea typeface="Heiti TC Light"/>
              <a:cs typeface="Calibri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33" name="TextBox 32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33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54"/>
          <a:stretch/>
        </p:blipFill>
        <p:spPr>
          <a:xfrm>
            <a:off x="4986787" y="1885950"/>
            <a:ext cx="4109588" cy="2895600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76200" y="3486150"/>
            <a:ext cx="54102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latin typeface="Calibri"/>
                <a:ea typeface="Heiti TC Light"/>
                <a:cs typeface="Calibri"/>
              </a:rPr>
              <a:t>SELECTION OF THE WINNER:</a:t>
            </a:r>
            <a:endParaRPr lang="en-US" sz="2000" dirty="0">
              <a:latin typeface="Calibri"/>
              <a:ea typeface="Heiti TC Light"/>
              <a:cs typeface="Calibri"/>
            </a:endParaRPr>
          </a:p>
          <a:p>
            <a:r>
              <a:rPr lang="en-US" dirty="0" smtClean="0">
                <a:latin typeface="Calibri"/>
                <a:ea typeface="Heiti TC Light"/>
                <a:cs typeface="Calibri"/>
              </a:rPr>
              <a:t>Score on </a:t>
            </a:r>
            <a:r>
              <a:rPr lang="en-US" dirty="0">
                <a:latin typeface="Calibri"/>
                <a:ea typeface="Heiti TC Light"/>
                <a:cs typeface="Calibri"/>
              </a:rPr>
              <a:t>a 100-point scale: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Heiti TC Light"/>
                <a:cs typeface="Calibri"/>
              </a:rPr>
              <a:t>60% - Before and After photos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Heiti TC Light"/>
                <a:cs typeface="Calibri"/>
              </a:rPr>
              <a:t>20% - Measurements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Heiti TC Light"/>
                <a:cs typeface="Calibri"/>
              </a:rPr>
              <a:t>20% - Testimonial Questionnaire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6200" y="1396008"/>
            <a:ext cx="5617015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800" b="1" dirty="0">
                <a:latin typeface="Calibri"/>
                <a:ea typeface="Heiti TC Light"/>
                <a:cs typeface="Calibri"/>
              </a:rPr>
              <a:t>優勝者挑選準</a:t>
            </a:r>
            <a:r>
              <a:rPr lang="zh-TW" altLang="en-US" sz="2800" b="1" dirty="0" smtClean="0">
                <a:latin typeface="Calibri"/>
                <a:ea typeface="Heiti TC Light"/>
                <a:cs typeface="Calibri"/>
              </a:rPr>
              <a:t>則</a:t>
            </a:r>
            <a:endParaRPr lang="zh-TW" altLang="en-US" sz="2800" b="1" dirty="0">
              <a:latin typeface="Calibri"/>
              <a:ea typeface="Heiti TC Light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zh-CN" altLang="en-US" dirty="0" smtClean="0">
                <a:latin typeface="Calibri"/>
                <a:ea typeface="Heiti TC Light"/>
                <a:cs typeface="Calibri"/>
              </a:rPr>
              <a:t>每</a:t>
            </a:r>
            <a:r>
              <a:rPr lang="zh-CN" altLang="en-US" dirty="0">
                <a:latin typeface="Calibri"/>
                <a:ea typeface="Heiti TC Light"/>
                <a:cs typeface="Calibri"/>
              </a:rPr>
              <a:t>位評審會以百分制為參賽者評</a:t>
            </a:r>
            <a:r>
              <a:rPr lang="zh-CN" altLang="en-US" dirty="0" smtClean="0">
                <a:latin typeface="Calibri"/>
                <a:ea typeface="Heiti TC Light"/>
                <a:cs typeface="Calibri"/>
              </a:rPr>
              <a:t>分</a:t>
            </a:r>
            <a:endParaRPr lang="en-US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Heiti TC Light"/>
                <a:cs typeface="Calibri"/>
              </a:rPr>
              <a:t>60% 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－「減重前」及「減重後」照片</a:t>
            </a:r>
            <a:endParaRPr lang="en-US" dirty="0">
              <a:latin typeface="Calibri"/>
              <a:ea typeface="Heiti TC Ligh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TW" dirty="0">
                <a:latin typeface="Calibri"/>
                <a:ea typeface="Heiti TC Light"/>
                <a:cs typeface="Calibri"/>
              </a:rPr>
              <a:t>20% 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－「減重前」及「減重後」體重和體圍尺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寸</a:t>
            </a:r>
            <a:r>
              <a:rPr lang="en-US" altLang="zh-TW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dirty="0" smtClean="0">
                <a:latin typeface="Calibri"/>
                <a:ea typeface="Heiti TC Light"/>
                <a:cs typeface="Calibri"/>
              </a:rPr>
            </a:br>
            <a:r>
              <a:rPr lang="en-US" altLang="zh-TW" dirty="0" smtClean="0">
                <a:latin typeface="Calibri"/>
                <a:ea typeface="Heiti TC Light"/>
                <a:cs typeface="Calibri"/>
              </a:rPr>
              <a:t>	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（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腰圍、臀圍及胸圍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）</a:t>
            </a:r>
            <a:endParaRPr lang="en-US" dirty="0">
              <a:latin typeface="Calibri"/>
              <a:ea typeface="Heiti TC Ligh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Heiti TC Light"/>
                <a:cs typeface="Calibri"/>
              </a:rPr>
              <a:t>20%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 － </a:t>
            </a:r>
            <a:r>
              <a:rPr lang="en-US" dirty="0" err="1">
                <a:latin typeface="Calibri"/>
                <a:ea typeface="Heiti TC Light"/>
                <a:cs typeface="Calibri"/>
              </a:rPr>
              <a:t>減重見證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問卷</a:t>
            </a:r>
            <a:endParaRPr lang="en-US" dirty="0">
              <a:latin typeface="Calibri"/>
              <a:ea typeface="Heiti TC Light"/>
              <a:cs typeface="Calibri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33" name="TextBox 32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6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20" y="1302754"/>
            <a:ext cx="3485728" cy="5033465"/>
          </a:xfrm>
          <a:prstGeom prst="rect">
            <a:avLst/>
          </a:prstGeom>
          <a:scene3d>
            <a:camera prst="perspectiveLeft"/>
            <a:lightRig rig="threePt" dir="t"/>
          </a:scene3d>
        </p:spPr>
      </p:pic>
      <p:sp>
        <p:nvSpPr>
          <p:cNvPr id="49" name="Rectangle 48"/>
          <p:cNvSpPr/>
          <p:nvPr/>
        </p:nvSpPr>
        <p:spPr>
          <a:xfrm>
            <a:off x="76200" y="3333750"/>
            <a:ext cx="6151360" cy="201593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2000" b="1" dirty="0" smtClean="0">
                <a:latin typeface="Calibri"/>
                <a:ea typeface="Heiti TC Light"/>
                <a:cs typeface="Calibri"/>
              </a:rPr>
              <a:t>AWARDS</a:t>
            </a:r>
            <a:r>
              <a:rPr lang="zh-TW" altLang="en-US" sz="2000" b="1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000" b="1" dirty="0" smtClean="0">
                <a:latin typeface="Calibri"/>
                <a:ea typeface="Heiti TC Light"/>
                <a:cs typeface="Calibri"/>
              </a:rPr>
              <a:t>&amp;</a:t>
            </a:r>
            <a:r>
              <a:rPr lang="zh-TW" altLang="en-US" sz="2000" b="1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sz="2000" b="1" dirty="0" smtClean="0">
                <a:latin typeface="Calibri"/>
                <a:ea typeface="Heiti TC Light"/>
                <a:cs typeface="Calibri"/>
              </a:rPr>
              <a:t>PRIZES</a:t>
            </a:r>
            <a:endParaRPr lang="en-US" sz="1100" dirty="0">
              <a:latin typeface="Calibri"/>
              <a:ea typeface="Heiti TC Light"/>
              <a:cs typeface="Calibri"/>
            </a:endParaRPr>
          </a:p>
          <a:p>
            <a:r>
              <a:rPr lang="en-US" sz="1500" dirty="0">
                <a:latin typeface="Calibri"/>
                <a:ea typeface="Heiti TC Light"/>
                <a:cs typeface="Calibri"/>
              </a:rPr>
              <a:t>1st - $7,000 + 6 TLS CORE </a:t>
            </a:r>
          </a:p>
          <a:p>
            <a:r>
              <a:rPr lang="en-US" sz="1500" dirty="0">
                <a:latin typeface="Calibri"/>
                <a:ea typeface="Heiti TC Light"/>
                <a:cs typeface="Calibri"/>
              </a:rPr>
              <a:t>2nd - $4,500 + 6 TLS CORE </a:t>
            </a:r>
          </a:p>
          <a:p>
            <a:r>
              <a:rPr lang="en-US" sz="1500" dirty="0">
                <a:latin typeface="Calibri"/>
                <a:ea typeface="Heiti TC Light"/>
                <a:cs typeface="Calibri"/>
              </a:rPr>
              <a:t>3rd - $3,500 + 6 TLS CORE </a:t>
            </a:r>
          </a:p>
          <a:p>
            <a:r>
              <a:rPr lang="en-US" sz="1500" dirty="0">
                <a:latin typeface="Calibri"/>
                <a:ea typeface="Heiti TC Light"/>
                <a:cs typeface="Calibri"/>
              </a:rPr>
              <a:t>My Favor FYF Winner - $2,000 </a:t>
            </a:r>
          </a:p>
          <a:p>
            <a:r>
              <a:rPr lang="en-US" sz="1500" dirty="0">
                <a:latin typeface="Calibri"/>
                <a:ea typeface="Heiti TC Light"/>
                <a:cs typeface="Calibri"/>
              </a:rPr>
              <a:t>4</a:t>
            </a:r>
            <a:r>
              <a:rPr lang="en-US" sz="1500" baseline="30000" dirty="0">
                <a:latin typeface="Calibri"/>
                <a:ea typeface="Heiti TC Light"/>
                <a:cs typeface="Calibri"/>
              </a:rPr>
              <a:t>th</a:t>
            </a:r>
            <a:r>
              <a:rPr lang="en-US" sz="1500" dirty="0">
                <a:latin typeface="Calibri"/>
                <a:ea typeface="Heiti TC Light"/>
                <a:cs typeface="Calibri"/>
              </a:rPr>
              <a:t> – 10</a:t>
            </a:r>
            <a:r>
              <a:rPr lang="en-US" sz="1500" baseline="30000" dirty="0">
                <a:latin typeface="Calibri"/>
                <a:ea typeface="Heiti TC Light"/>
                <a:cs typeface="Calibri"/>
              </a:rPr>
              <a:t>th</a:t>
            </a:r>
            <a:r>
              <a:rPr lang="en-US" sz="1500" dirty="0">
                <a:latin typeface="Calibri"/>
                <a:ea typeface="Heiti TC Light"/>
                <a:cs typeface="Calibri"/>
              </a:rPr>
              <a:t> – Optimal Wellness Kit (1 set each)</a:t>
            </a:r>
          </a:p>
          <a:p>
            <a:r>
              <a:rPr lang="en-US" sz="1500" b="1" i="1" dirty="0">
                <a:latin typeface="Calibri"/>
                <a:ea typeface="Heiti TC Light"/>
                <a:cs typeface="Calibri"/>
              </a:rPr>
              <a:t>Best TLS Coach of the Year - $4500 + Optimal Wellness Kit (1 </a:t>
            </a:r>
            <a:r>
              <a:rPr lang="en-US" sz="1500" b="1" i="1" dirty="0" smtClean="0">
                <a:latin typeface="Calibri"/>
                <a:ea typeface="Heiti TC Light"/>
                <a:cs typeface="Calibri"/>
              </a:rPr>
              <a:t>set)</a:t>
            </a:r>
            <a:endParaRPr lang="en-US" sz="1500" b="1" i="1" dirty="0">
              <a:latin typeface="Calibri"/>
              <a:ea typeface="Heiti TC Light"/>
              <a:cs typeface="Calibri"/>
            </a:endParaRPr>
          </a:p>
          <a:p>
            <a:endParaRPr lang="en-US" sz="15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1330226"/>
            <a:ext cx="603510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2400" b="1" dirty="0" smtClean="0">
                <a:latin typeface="Calibri"/>
                <a:ea typeface="Heiti TC Light"/>
                <a:cs typeface="Calibri"/>
              </a:rPr>
              <a:t>獎項</a:t>
            </a:r>
            <a:endParaRPr lang="en-US" altLang="zh-TW" sz="1000" dirty="0">
              <a:latin typeface="Calibri"/>
              <a:ea typeface="Heiti TC Light"/>
              <a:cs typeface="Calibri"/>
            </a:endParaRPr>
          </a:p>
          <a:p>
            <a:r>
              <a:rPr lang="zh-TW" altLang="en-US" sz="1700" dirty="0">
                <a:latin typeface="Calibri"/>
                <a:ea typeface="Heiti TC Light"/>
                <a:cs typeface="Calibri"/>
              </a:rPr>
              <a:t>第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1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名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 – 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港幣</a:t>
            </a:r>
            <a:r>
              <a:rPr lang="en-US" altLang="zh-TW" sz="1700" dirty="0">
                <a:latin typeface="Calibri"/>
                <a:ea typeface="Heiti TC Light"/>
                <a:cs typeface="Calibri"/>
              </a:rPr>
              <a:t>7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,000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元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 </a:t>
            </a:r>
            <a:r>
              <a:rPr lang="en-US" sz="1700" dirty="0" smtClean="0">
                <a:latin typeface="Calibri"/>
                <a:ea typeface="Heiti TC Light"/>
                <a:cs typeface="Calibri"/>
              </a:rPr>
              <a:t>+ 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6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瓶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TLS® CORE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高效修身配</a:t>
            </a:r>
            <a:r>
              <a:rPr lang="zh-TW" altLang="en-US" sz="1700" dirty="0" smtClean="0">
                <a:latin typeface="Calibri"/>
                <a:ea typeface="Heiti TC Light"/>
                <a:cs typeface="Calibri"/>
              </a:rPr>
              <a:t>方 </a:t>
            </a:r>
            <a:endParaRPr lang="en-US" sz="1700" dirty="0">
              <a:latin typeface="Calibri"/>
              <a:ea typeface="Heiti TC Light"/>
              <a:cs typeface="Calibri"/>
            </a:endParaRPr>
          </a:p>
          <a:p>
            <a:r>
              <a:rPr lang="zh-TW" altLang="en-US" sz="1700" dirty="0">
                <a:latin typeface="Calibri"/>
                <a:ea typeface="Heiti TC Light"/>
                <a:cs typeface="Calibri"/>
              </a:rPr>
              <a:t>第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2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名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 – 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港幣</a:t>
            </a:r>
            <a:r>
              <a:rPr lang="en-US" altLang="zh-TW" sz="1700" dirty="0">
                <a:latin typeface="Calibri"/>
                <a:ea typeface="Heiti TC Light"/>
                <a:cs typeface="Calibri"/>
              </a:rPr>
              <a:t>4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,500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元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 </a:t>
            </a:r>
            <a:r>
              <a:rPr lang="en-US" sz="1700" dirty="0" smtClean="0">
                <a:latin typeface="Calibri"/>
                <a:ea typeface="Heiti TC Light"/>
                <a:cs typeface="Calibri"/>
              </a:rPr>
              <a:t>+ 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6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瓶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TLS® CORE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高效修身配方 </a:t>
            </a:r>
            <a:endParaRPr lang="en-US" sz="1700" dirty="0">
              <a:latin typeface="Calibri"/>
              <a:ea typeface="Heiti TC Light"/>
              <a:cs typeface="Calibri"/>
            </a:endParaRPr>
          </a:p>
          <a:p>
            <a:r>
              <a:rPr lang="zh-TW" altLang="en-US" sz="1700" dirty="0">
                <a:latin typeface="Calibri"/>
                <a:ea typeface="Heiti TC Light"/>
                <a:cs typeface="Calibri"/>
              </a:rPr>
              <a:t>第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3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名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 – 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港幣</a:t>
            </a:r>
            <a:r>
              <a:rPr lang="en-US" altLang="zh-TW" sz="1700" dirty="0">
                <a:latin typeface="Calibri"/>
                <a:ea typeface="Heiti TC Light"/>
                <a:cs typeface="Calibri"/>
              </a:rPr>
              <a:t>3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,500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元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 </a:t>
            </a:r>
            <a:r>
              <a:rPr lang="en-US" sz="1700" dirty="0" smtClean="0">
                <a:latin typeface="Calibri"/>
                <a:ea typeface="Heiti TC Light"/>
                <a:cs typeface="Calibri"/>
              </a:rPr>
              <a:t>+ 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6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瓶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TLS® CORE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高效修身配方 </a:t>
            </a:r>
            <a:endParaRPr lang="en-US" sz="1700" dirty="0">
              <a:latin typeface="Calibri"/>
              <a:ea typeface="Heiti TC Light"/>
              <a:cs typeface="Calibri"/>
            </a:endParaRPr>
          </a:p>
          <a:p>
            <a:r>
              <a:rPr lang="zh-TW" altLang="en-US" sz="1700" dirty="0">
                <a:latin typeface="Calibri"/>
                <a:ea typeface="Heiti TC Light"/>
                <a:cs typeface="Calibri"/>
              </a:rPr>
              <a:t>我最喜愛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FYF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優勝者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 - 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港幣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2,000</a:t>
            </a:r>
            <a:r>
              <a:rPr lang="zh-TW" altLang="en-US" sz="1700" dirty="0">
                <a:latin typeface="Calibri"/>
                <a:ea typeface="Heiti TC Light"/>
                <a:cs typeface="Calibri"/>
              </a:rPr>
              <a:t>元</a:t>
            </a:r>
            <a:endParaRPr lang="en-US" sz="1700" dirty="0">
              <a:latin typeface="Calibri"/>
              <a:ea typeface="Heiti TC Light"/>
              <a:cs typeface="Calibri"/>
            </a:endParaRPr>
          </a:p>
          <a:p>
            <a:r>
              <a:rPr lang="zh-CN" altLang="en-US" sz="1700" dirty="0">
                <a:latin typeface="Calibri"/>
                <a:ea typeface="Heiti TC Light"/>
                <a:cs typeface="Calibri"/>
              </a:rPr>
              <a:t>第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4</a:t>
            </a:r>
            <a:r>
              <a:rPr lang="zh-CN" altLang="en-US" sz="1700" dirty="0">
                <a:latin typeface="Calibri"/>
                <a:ea typeface="Heiti TC Light"/>
                <a:cs typeface="Calibri"/>
              </a:rPr>
              <a:t>名至第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10</a:t>
            </a:r>
            <a:r>
              <a:rPr lang="zh-CN" altLang="en-US" sz="1700" dirty="0">
                <a:latin typeface="Calibri"/>
                <a:ea typeface="Heiti TC Light"/>
                <a:cs typeface="Calibri"/>
              </a:rPr>
              <a:t>名</a:t>
            </a:r>
            <a:r>
              <a:rPr lang="en-US" sz="1700" dirty="0">
                <a:latin typeface="Calibri"/>
                <a:ea typeface="Heiti TC Light"/>
                <a:cs typeface="Calibri"/>
              </a:rPr>
              <a:t> – </a:t>
            </a:r>
            <a:r>
              <a:rPr lang="zh-CN" altLang="en-US" sz="1700" dirty="0">
                <a:latin typeface="Calibri"/>
                <a:ea typeface="Heiti TC Light"/>
                <a:cs typeface="Calibri"/>
              </a:rPr>
              <a:t>高效營養組合（每人一</a:t>
            </a:r>
            <a:r>
              <a:rPr lang="zh-CN" altLang="en-US" sz="1700" dirty="0" smtClean="0">
                <a:latin typeface="Calibri"/>
                <a:ea typeface="Heiti TC Light"/>
                <a:cs typeface="Calibri"/>
              </a:rPr>
              <a:t>套）</a:t>
            </a:r>
            <a:endParaRPr lang="en-US" altLang="zh-CN" sz="1700" dirty="0">
              <a:latin typeface="Calibri"/>
              <a:ea typeface="Heiti TC Light"/>
              <a:cs typeface="Calibri"/>
            </a:endParaRPr>
          </a:p>
          <a:p>
            <a:r>
              <a:rPr lang="zh-CN" altLang="en-US" sz="1700" b="1" i="1" dirty="0">
                <a:latin typeface="Calibri"/>
                <a:ea typeface="Heiti TC Light"/>
                <a:cs typeface="Calibri"/>
              </a:rPr>
              <a:t>「</a:t>
            </a:r>
            <a:r>
              <a:rPr lang="zh-TW" altLang="en-US" sz="1700" b="1" i="1" dirty="0">
                <a:latin typeface="Calibri"/>
                <a:ea typeface="Heiti TC Light"/>
                <a:cs typeface="Calibri"/>
              </a:rPr>
              <a:t>年度最佳</a:t>
            </a:r>
            <a:r>
              <a:rPr lang="en-US" altLang="zh-TW" sz="1700" b="1" i="1" dirty="0">
                <a:latin typeface="Calibri"/>
                <a:ea typeface="Heiti TC Light"/>
                <a:cs typeface="Calibri"/>
              </a:rPr>
              <a:t>TLS</a:t>
            </a:r>
            <a:r>
              <a:rPr lang="en-US" sz="1700" b="1" i="1" dirty="0"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1700" b="1" i="1" dirty="0">
                <a:latin typeface="Calibri"/>
                <a:ea typeface="Heiti TC Light"/>
                <a:cs typeface="Calibri"/>
              </a:rPr>
              <a:t>教練</a:t>
            </a:r>
            <a:r>
              <a:rPr lang="zh-CN" altLang="en-US" sz="1700" b="1" i="1" dirty="0">
                <a:latin typeface="Calibri"/>
                <a:ea typeface="Heiti TC Light"/>
                <a:cs typeface="Calibri"/>
              </a:rPr>
              <a:t>」</a:t>
            </a:r>
            <a:r>
              <a:rPr lang="en-US" sz="1700" b="1" i="1" dirty="0">
                <a:latin typeface="Calibri"/>
                <a:ea typeface="Heiti TC Light"/>
                <a:cs typeface="Calibri"/>
              </a:rPr>
              <a:t>–</a:t>
            </a:r>
            <a:r>
              <a:rPr lang="zh-TW" altLang="en-US" sz="1700" b="1" i="1" dirty="0">
                <a:latin typeface="Calibri"/>
                <a:ea typeface="Heiti TC Light"/>
                <a:cs typeface="Calibri"/>
              </a:rPr>
              <a:t> 港幣</a:t>
            </a:r>
            <a:r>
              <a:rPr lang="en-US" altLang="zh-TW" sz="1700" b="1" i="1" dirty="0">
                <a:latin typeface="Calibri"/>
                <a:ea typeface="Heiti TC Light"/>
                <a:cs typeface="Calibri"/>
              </a:rPr>
              <a:t>4</a:t>
            </a:r>
            <a:r>
              <a:rPr lang="en-US" sz="1700" b="1" i="1" dirty="0">
                <a:latin typeface="Calibri"/>
                <a:ea typeface="Heiti TC Light"/>
                <a:cs typeface="Calibri"/>
              </a:rPr>
              <a:t>,</a:t>
            </a:r>
            <a:r>
              <a:rPr lang="en-US" altLang="zh-TW" sz="1700" b="1" i="1" dirty="0">
                <a:latin typeface="Calibri"/>
                <a:ea typeface="Heiti TC Light"/>
                <a:cs typeface="Calibri"/>
              </a:rPr>
              <a:t>5</a:t>
            </a:r>
            <a:r>
              <a:rPr lang="en-US" sz="1700" b="1" i="1" dirty="0">
                <a:latin typeface="Calibri"/>
                <a:ea typeface="Heiti TC Light"/>
                <a:cs typeface="Calibri"/>
              </a:rPr>
              <a:t>00</a:t>
            </a:r>
            <a:r>
              <a:rPr lang="zh-TW" altLang="en-US" sz="1700" b="1" i="1" dirty="0">
                <a:latin typeface="Calibri"/>
                <a:ea typeface="Heiti TC Light"/>
                <a:cs typeface="Calibri"/>
              </a:rPr>
              <a:t>元</a:t>
            </a:r>
            <a:r>
              <a:rPr lang="en-US" sz="1700" b="1" i="1" dirty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1700" b="1" i="1" dirty="0" smtClean="0">
                <a:latin typeface="Calibri"/>
                <a:ea typeface="Heiti TC Light"/>
                <a:cs typeface="Calibri"/>
              </a:rPr>
              <a:t>+</a:t>
            </a:r>
            <a:r>
              <a:rPr lang="zh-CN" altLang="en-US" sz="1700" b="1" i="1" dirty="0">
                <a:latin typeface="Calibri"/>
                <a:ea typeface="Heiti TC Light"/>
                <a:cs typeface="Calibri"/>
              </a:rPr>
              <a:t>高效營養組合（一套</a:t>
            </a:r>
            <a:r>
              <a:rPr lang="zh-CN" altLang="en-US" sz="1700" b="1" i="1" dirty="0" smtClean="0">
                <a:latin typeface="Calibri"/>
                <a:ea typeface="Heiti TC Light"/>
                <a:cs typeface="Calibri"/>
              </a:rPr>
              <a:t>）</a:t>
            </a:r>
            <a:r>
              <a:rPr lang="en-US" dirty="0">
                <a:latin typeface="Calibri"/>
                <a:ea typeface="Heiti TC Light"/>
                <a:cs typeface="Calibri"/>
              </a:rPr>
              <a:t> 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925747" y="2962530"/>
            <a:ext cx="2875853" cy="1396829"/>
            <a:chOff x="5540154" y="2736779"/>
            <a:chExt cx="3451446" cy="1676400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7298" y="3181350"/>
              <a:ext cx="744302" cy="744302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7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0" y="3028950"/>
              <a:ext cx="830015" cy="830015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33"/>
            <a:stretch/>
          </p:blipFill>
          <p:spPr>
            <a:xfrm>
              <a:off x="5754051" y="2876550"/>
              <a:ext cx="722949" cy="1066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0154" y="3028950"/>
              <a:ext cx="936846" cy="93684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6600" y="2736779"/>
              <a:ext cx="1335337" cy="135897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9863" y="2736779"/>
              <a:ext cx="1335337" cy="135897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2402" y="3162300"/>
              <a:ext cx="929362" cy="929362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1038" y="3239185"/>
              <a:ext cx="929362" cy="929362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285540" y="2736779"/>
              <a:ext cx="1923974" cy="1676400"/>
              <a:chOff x="252530" y="3019425"/>
              <a:chExt cx="1923974" cy="167640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3000" b="96333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530" y="3362325"/>
                <a:ext cx="990600" cy="990600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000" b="96333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7835" y="3228291"/>
                <a:ext cx="1258669" cy="1258669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3000" b="96333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235" y="3019425"/>
                <a:ext cx="1676400" cy="1676400"/>
              </a:xfrm>
              <a:prstGeom prst="rect">
                <a:avLst/>
              </a:pr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10078147" y="2049278"/>
            <a:ext cx="2399253" cy="903472"/>
            <a:chOff x="1222912" y="7669379"/>
            <a:chExt cx="9624538" cy="3624255"/>
          </a:xfrm>
        </p:grpSpPr>
        <p:grpSp>
          <p:nvGrpSpPr>
            <p:cNvPr id="55" name="Group 54"/>
            <p:cNvGrpSpPr/>
            <p:nvPr/>
          </p:nvGrpSpPr>
          <p:grpSpPr>
            <a:xfrm>
              <a:off x="1222912" y="7669379"/>
              <a:ext cx="9624538" cy="3624255"/>
              <a:chOff x="1698039" y="7669379"/>
              <a:chExt cx="9624538" cy="362425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1698039" y="7669379"/>
                <a:ext cx="9624538" cy="25927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3600" b="1" dirty="0">
                    <a:solidFill>
                      <a:srgbClr val="FF0000"/>
                    </a:solidFill>
                    <a:latin typeface="Century Gothic" panose="020B0502020202020204" pitchFamily="34" charset="0"/>
                    <a:ea typeface="華康儷中黑" panose="020B0509000000000000" pitchFamily="49" charset="-120"/>
                    <a:cs typeface="Aharoni" panose="02010803020104030203" pitchFamily="2" charset="-79"/>
                  </a:rPr>
                  <a:t>$</a:t>
                </a:r>
                <a:r>
                  <a:rPr lang="en-US" altLang="zh-TW" sz="36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  <a:ea typeface="華康儷中黑" panose="020B0509000000000000" pitchFamily="49" charset="-120"/>
                    <a:cs typeface="Aharoni" panose="02010803020104030203" pitchFamily="2" charset="-79"/>
                  </a:rPr>
                  <a:t>40</a:t>
                </a:r>
                <a:r>
                  <a:rPr lang="en-US" sz="3600" b="1" dirty="0" smtClean="0">
                    <a:solidFill>
                      <a:srgbClr val="FF0000"/>
                    </a:solidFill>
                    <a:latin typeface="Century Gothic" panose="020B0502020202020204" pitchFamily="34" charset="0"/>
                    <a:ea typeface="華康儷中黑" panose="020B0509000000000000" pitchFamily="49" charset="-120"/>
                    <a:cs typeface="Aharoni" panose="02010803020104030203" pitchFamily="2" charset="-79"/>
                  </a:rPr>
                  <a:t>,000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 rot="10800000" flipV="1">
                <a:off x="2081696" y="9616324"/>
                <a:ext cx="3030074" cy="16773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altLang="zh-TW" sz="1100" b="1" dirty="0" smtClean="0">
                    <a:solidFill>
                      <a:schemeClr val="accent1">
                        <a:lumMod val="75000"/>
                      </a:schemeClr>
                    </a:solidFill>
                    <a:ea typeface="華康儷中黑" panose="020B0509000000000000" pitchFamily="49" charset="-120"/>
                  </a:rPr>
                  <a:t>Over</a:t>
                </a: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3955888" y="9726864"/>
                <a:ext cx="5370672" cy="14815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r"/>
                <a:r>
                  <a:rPr lang="zh-TW" altLang="en-US" b="1" dirty="0" smtClean="0">
                    <a:solidFill>
                      <a:srgbClr val="1F497D">
                        <a:lumMod val="60000"/>
                        <a:lumOff val="40000"/>
                      </a:srgbClr>
                    </a:solidFill>
                    <a:ea typeface="華康儷中黑" panose="020B0509000000000000" pitchFamily="49" charset="-120"/>
                  </a:rPr>
                  <a:t>獎金及獎品</a:t>
                </a:r>
                <a:endParaRPr lang="en-US" b="1" dirty="0">
                  <a:solidFill>
                    <a:srgbClr val="1F497D">
                      <a:lumMod val="60000"/>
                      <a:lumOff val="40000"/>
                    </a:srgbClr>
                  </a:solidFill>
                  <a:ea typeface="華康儷中黑" panose="020B0509000000000000" pitchFamily="49" charset="-120"/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8820489" y="10305925"/>
                <a:ext cx="1994713" cy="9877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sz="1000" b="1" dirty="0" smtClean="0">
                    <a:solidFill>
                      <a:srgbClr val="1F497D">
                        <a:lumMod val="60000"/>
                        <a:lumOff val="40000"/>
                      </a:srgbClr>
                    </a:solidFill>
                    <a:ea typeface="華康儷中黑" panose="020B0509000000000000" pitchFamily="49" charset="-120"/>
                  </a:rPr>
                  <a:t>Prizes</a:t>
                </a:r>
                <a:endParaRPr lang="en-US" sz="1000" dirty="0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1937785" y="7892818"/>
                <a:ext cx="3173986" cy="28396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TW" altLang="en-US" sz="2000" b="1" dirty="0" smtClean="0">
                    <a:solidFill>
                      <a:schemeClr val="accent1">
                        <a:lumMod val="75000"/>
                      </a:schemeClr>
                    </a:solidFill>
                    <a:ea typeface="華康儷中黑" panose="020B0509000000000000" pitchFamily="49" charset="-120"/>
                  </a:rPr>
                  <a:t>超</a:t>
                </a:r>
                <a:endParaRPr lang="en-US" altLang="zh-TW" sz="2000" b="1" dirty="0" smtClean="0">
                  <a:solidFill>
                    <a:schemeClr val="accent1">
                      <a:lumMod val="75000"/>
                    </a:schemeClr>
                  </a:solidFill>
                  <a:ea typeface="華康儷中黑" panose="020B0509000000000000" pitchFamily="49" charset="-120"/>
                </a:endParaRPr>
              </a:p>
              <a:p>
                <a:pPr algn="ctr"/>
                <a:r>
                  <a:rPr lang="zh-TW" altLang="en-US" sz="2000" b="1" dirty="0" smtClean="0">
                    <a:solidFill>
                      <a:schemeClr val="accent1">
                        <a:lumMod val="75000"/>
                      </a:schemeClr>
                    </a:solidFill>
                    <a:ea typeface="華康儷中黑" panose="020B0509000000000000" pitchFamily="49" charset="-120"/>
                  </a:rPr>
                  <a:t>過</a:t>
                </a:r>
                <a:endParaRPr lang="en-US" altLang="zh-TW" sz="2000" b="1" dirty="0">
                  <a:solidFill>
                    <a:schemeClr val="accent1">
                      <a:lumMod val="75000"/>
                    </a:schemeClr>
                  </a:solidFill>
                  <a:ea typeface="華康儷中黑" panose="020B0509000000000000" pitchFamily="49" charset="-120"/>
                </a:endParaRPr>
              </a:p>
            </p:txBody>
          </p:sp>
        </p:grpSp>
        <p:sp>
          <p:nvSpPr>
            <p:cNvPr id="56" name="Rectangle 55"/>
            <p:cNvSpPr/>
            <p:nvPr/>
          </p:nvSpPr>
          <p:spPr>
            <a:xfrm>
              <a:off x="8363289" y="9726864"/>
              <a:ext cx="2335524" cy="9877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altLang="zh-TW" sz="1000" b="1" dirty="0">
                  <a:solidFill>
                    <a:srgbClr val="1F497D">
                      <a:lumMod val="60000"/>
                      <a:lumOff val="40000"/>
                    </a:srgbClr>
                  </a:solidFill>
                  <a:ea typeface="華康儷中黑" panose="020B0509000000000000" pitchFamily="49" charset="-120"/>
                </a:rPr>
                <a:t>Cash </a:t>
              </a:r>
              <a:r>
                <a:rPr lang="en-US" altLang="zh-TW" sz="1000" b="1" dirty="0" smtClean="0">
                  <a:solidFill>
                    <a:srgbClr val="1F497D">
                      <a:lumMod val="60000"/>
                      <a:lumOff val="40000"/>
                    </a:srgbClr>
                  </a:solidFill>
                  <a:ea typeface="華康儷中黑" panose="020B0509000000000000" pitchFamily="49" charset="-120"/>
                </a:rPr>
                <a:t>&amp; </a:t>
              </a:r>
              <a:endParaRPr lang="en-US" sz="1000" b="1" dirty="0">
                <a:solidFill>
                  <a:srgbClr val="1F497D">
                    <a:lumMod val="60000"/>
                    <a:lumOff val="40000"/>
                  </a:srgbClr>
                </a:solidFill>
                <a:ea typeface="華康儷中黑" panose="020B0509000000000000" pitchFamily="49" charset="-12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-15300" y="2732842"/>
            <a:ext cx="9159300" cy="67710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所有優勝者將獲得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201</a:t>
            </a:r>
            <a:r>
              <a:rPr lang="en-US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5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美安香港成功</a:t>
            </a: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領袖會議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門票一</a:t>
            </a:r>
            <a:r>
              <a:rPr lang="zh-TW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張</a:t>
            </a:r>
            <a:endParaRPr lang="en-US" altLang="zh-TW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All 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winners will also win a free ticket to Market Hong Kong Leadership Conference 2015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/>
                <a:ea typeface="Heiti TC Light"/>
                <a:cs typeface="Calibri"/>
              </a:rPr>
              <a:t>.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43" name="TextBox 42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74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560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124200" y="1830110"/>
            <a:ext cx="5998594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ct val="50000"/>
              </a:spcBef>
              <a:defRPr/>
            </a:pPr>
            <a:r>
              <a:rPr lang="en-US" sz="6800" b="1" dirty="0" smtClean="0">
                <a:solidFill>
                  <a:srgbClr val="33CCFF"/>
                </a:solidFill>
                <a:latin typeface="Calibri"/>
                <a:ea typeface="Heiti TC Light"/>
                <a:cs typeface="Calibri"/>
              </a:rPr>
              <a:t>Jason Lam</a:t>
            </a:r>
            <a:endParaRPr lang="en-US" sz="6800" b="1" dirty="0">
              <a:solidFill>
                <a:srgbClr val="33CCFF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819400" y="2697599"/>
            <a:ext cx="658965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457200">
              <a:spcBef>
                <a:spcPts val="1200"/>
              </a:spcBef>
              <a:defRPr/>
            </a:pPr>
            <a:r>
              <a:rPr lang="zh-TW" altLang="en-US" sz="38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產品拓展主任</a:t>
            </a:r>
            <a:r>
              <a:rPr lang="en-US" altLang="zh-TW" sz="3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8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3200" b="1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Product Officer</a:t>
            </a:r>
            <a:endParaRPr lang="en-US" sz="3200" b="1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" y="66300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TW" sz="40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4000" dirty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健康生活纖營計劃</a:t>
            </a:r>
            <a:endParaRPr lang="en-US" altLang="zh-TW" sz="40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  <a:p>
            <a:pPr algn="ctr" defTabSz="457200"/>
            <a:r>
              <a:rPr lang="en-US" altLang="zh-TW" sz="3200" dirty="0" smtClean="0">
                <a:solidFill>
                  <a:srgbClr val="003300"/>
                </a:solidFill>
                <a:latin typeface="Calibri"/>
                <a:ea typeface="Heiti TC Light"/>
                <a:cs typeface="Calibri"/>
              </a:rPr>
              <a:t>TLS® Weight Loss Solution</a:t>
            </a:r>
            <a:endParaRPr lang="en-US" sz="3200" dirty="0">
              <a:solidFill>
                <a:srgbClr val="003300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026" name="Picture 2" descr="C:\Users\Emmyy\AppData\Local\Microsoft\Windows\Temporary Internet Files\Content.Outlook\8OD9Z8FH\32. Jason La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8" r="17222" b="30000"/>
          <a:stretch/>
        </p:blipFill>
        <p:spPr bwMode="auto">
          <a:xfrm>
            <a:off x="1066800" y="1352550"/>
            <a:ext cx="2788003" cy="2985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75945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838200" y="1581150"/>
            <a:ext cx="73914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800" b="1" dirty="0">
                <a:latin typeface="Calibri"/>
                <a:ea typeface="Heiti TC Light"/>
                <a:cs typeface="Calibri"/>
              </a:rPr>
              <a:t>「</a:t>
            </a:r>
            <a:r>
              <a:rPr lang="zh-TW" altLang="en-US" sz="2800" b="1" dirty="0">
                <a:latin typeface="Calibri"/>
                <a:ea typeface="Heiti TC Light"/>
                <a:cs typeface="Calibri"/>
              </a:rPr>
              <a:t>年度最佳</a:t>
            </a:r>
            <a:r>
              <a:rPr lang="en-US" altLang="zh-TW" sz="2800" b="1" dirty="0">
                <a:latin typeface="Calibri"/>
                <a:ea typeface="Heiti TC Light"/>
                <a:cs typeface="Calibri"/>
              </a:rPr>
              <a:t>TLS</a:t>
            </a:r>
            <a:r>
              <a:rPr lang="en-US" sz="2800" b="1" dirty="0">
                <a:latin typeface="Calibri"/>
                <a:ea typeface="Heiti TC Light"/>
                <a:cs typeface="Calibri"/>
              </a:rPr>
              <a:t>®</a:t>
            </a:r>
            <a:r>
              <a:rPr lang="zh-TW" altLang="en-US" sz="2800" b="1" dirty="0">
                <a:latin typeface="Calibri"/>
                <a:ea typeface="Heiti TC Light"/>
                <a:cs typeface="Calibri"/>
              </a:rPr>
              <a:t>教練</a:t>
            </a:r>
            <a:r>
              <a:rPr lang="zh-CN" altLang="en-US" sz="2800" b="1" dirty="0" smtClean="0">
                <a:latin typeface="Calibri"/>
                <a:ea typeface="Heiti TC Light"/>
                <a:cs typeface="Calibri"/>
              </a:rPr>
              <a:t>」</a:t>
            </a:r>
            <a:endParaRPr lang="en-US" altLang="zh-CN" sz="2800" b="1" dirty="0">
              <a:latin typeface="Calibri"/>
              <a:ea typeface="Heiti TC Light"/>
              <a:cs typeface="Calibri"/>
            </a:endParaRPr>
          </a:p>
          <a:p>
            <a:pPr algn="ctr"/>
            <a:r>
              <a:rPr lang="zh-CN" altLang="en-US" dirty="0" smtClean="0">
                <a:latin typeface="Calibri"/>
                <a:ea typeface="Heiti TC Light"/>
                <a:cs typeface="Calibri"/>
              </a:rPr>
              <a:t>每位評審會以百分制為參賽者評分</a:t>
            </a:r>
            <a:endParaRPr lang="en-US" altLang="zh-CN" dirty="0">
              <a:latin typeface="Calibri"/>
              <a:ea typeface="Heiti TC Light"/>
              <a:cs typeface="Calibri"/>
            </a:endParaRPr>
          </a:p>
          <a:p>
            <a:endParaRPr lang="en-US" dirty="0">
              <a:latin typeface="Calibri"/>
              <a:ea typeface="Heiti TC Ligh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/>
                <a:ea typeface="Heiti TC Light"/>
                <a:cs typeface="Calibri"/>
              </a:rPr>
              <a:t>50%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 － 帶領新加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入的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超連鎖™店主或優惠顧客參加比賽的人數</a:t>
            </a:r>
            <a:endParaRPr lang="en-US" altLang="zh-TW" sz="2000" dirty="0">
              <a:latin typeface="Calibri"/>
              <a:ea typeface="Heiti TC Light"/>
              <a:cs typeface="Calibri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altLang="zh-TW" sz="2000" dirty="0">
                <a:latin typeface="Calibri"/>
                <a:ea typeface="Heiti TC Light"/>
                <a:cs typeface="Calibri"/>
              </a:rPr>
              <a:t>50%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 － 成功完成整個比賽的學員人數及學員的整體成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績</a:t>
            </a:r>
            <a:endParaRPr lang="en-US" altLang="zh-TW" sz="2000" dirty="0" smtClean="0"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2800" dirty="0">
                <a:latin typeface="Calibri"/>
                <a:ea typeface="Heiti TC Light"/>
                <a:cs typeface="Calibri"/>
              </a:rPr>
              <a:t/>
            </a:r>
            <a:br>
              <a:rPr lang="en-US" sz="2800" dirty="0">
                <a:latin typeface="Calibri"/>
                <a:ea typeface="Heiti TC Light"/>
                <a:cs typeface="Calibri"/>
              </a:rPr>
            </a:br>
            <a:endParaRPr lang="en-US" altLang="zh-TW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38200" y="3335000"/>
            <a:ext cx="76962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Calibri"/>
                <a:ea typeface="Heiti TC Light"/>
                <a:cs typeface="Calibri"/>
              </a:rPr>
              <a:t>Best TLS® Coach of the Year</a:t>
            </a:r>
          </a:p>
          <a:p>
            <a:pPr algn="ctr"/>
            <a:r>
              <a:rPr lang="en-US" sz="1600" dirty="0">
                <a:latin typeface="Calibri"/>
                <a:ea typeface="Heiti TC Light"/>
                <a:cs typeface="Calibri"/>
              </a:rPr>
              <a:t>Each judge will score participants on a 100-point scale:</a:t>
            </a:r>
          </a:p>
          <a:p>
            <a:endParaRPr lang="en-US" sz="1600" dirty="0">
              <a:latin typeface="Calibri"/>
              <a:ea typeface="Heiti TC Light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Heiti TC Light"/>
                <a:cs typeface="Calibri"/>
              </a:rPr>
              <a:t>50% - No. of new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>Preferred 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Customer or </a:t>
            </a:r>
            <a:r>
              <a:rPr lang="en-US" sz="1600" dirty="0" err="1" smtClean="0">
                <a:latin typeface="Calibri"/>
                <a:ea typeface="Heiti TC Light"/>
                <a:cs typeface="Calibri"/>
              </a:rPr>
              <a:t>UnFranchise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™ Owner leading into the contest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Calibri"/>
                <a:ea typeface="Heiti TC Light"/>
                <a:cs typeface="Calibri"/>
              </a:rPr>
              <a:t>50% - No. of participants successfully finish the contest and their overall results 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33" name="TextBox 32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37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925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41" name="TextBox 40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45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  <p:sp>
        <p:nvSpPr>
          <p:cNvPr id="17" name="Rectangle 16"/>
          <p:cNvSpPr/>
          <p:nvPr/>
        </p:nvSpPr>
        <p:spPr>
          <a:xfrm>
            <a:off x="2057400" y="3409950"/>
            <a:ext cx="50368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ea typeface="Heiti TC Light"/>
                <a:cs typeface="Calibri"/>
              </a:rPr>
              <a:t>Applicants can get the application form through their </a:t>
            </a:r>
            <a:r>
              <a:rPr lang="en-US" sz="1600" dirty="0" err="1">
                <a:latin typeface="Calibri"/>
                <a:ea typeface="Heiti TC Light"/>
                <a:cs typeface="Calibri"/>
              </a:rPr>
              <a:t>UnFranchise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™ Account, Market Hong Kong </a:t>
            </a:r>
            <a:r>
              <a:rPr lang="en-US" sz="1600" dirty="0" err="1">
                <a:latin typeface="Calibri"/>
                <a:ea typeface="Heiti TC Light"/>
                <a:cs typeface="Calibri"/>
              </a:rPr>
              <a:t>UnFranchise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™ NEWS Alerts, HK.SHOP.COM site and TLS® Weight Loss Solution Facebook Page </a:t>
            </a:r>
            <a:r>
              <a:rPr lang="en-US" sz="1600" dirty="0">
                <a:latin typeface="Calibri"/>
                <a:ea typeface="Heiti TC Light"/>
                <a:cs typeface="Calibri"/>
                <a:hlinkClick r:id="rId3"/>
              </a:rPr>
              <a:t>(www.facebook.com/tlsmhk)</a:t>
            </a:r>
            <a:r>
              <a:rPr lang="en-US" sz="1600" dirty="0">
                <a:latin typeface="Calibri"/>
                <a:ea typeface="Heiti TC Light"/>
                <a:cs typeface="Calibri"/>
              </a:rPr>
              <a:t>. </a:t>
            </a:r>
            <a:r>
              <a:rPr lang="en-US" sz="1600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sz="1600" dirty="0" smtClean="0">
                <a:latin typeface="Calibri"/>
                <a:ea typeface="Heiti TC Light"/>
                <a:cs typeface="Calibri"/>
              </a:rPr>
            </a:br>
            <a:endParaRPr lang="en-US" sz="16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49751" y="1504950"/>
            <a:ext cx="518924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參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賽者可透過其超連鎖™帳戶、美安香港超連鎖™快訊、 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HK.SHOP.COM 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網站及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健康生活纖營計劃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Facebook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專頁 </a:t>
            </a:r>
            <a:r>
              <a:rPr lang="en-US" altLang="zh-TW" sz="2000" dirty="0">
                <a:latin typeface="Calibri"/>
                <a:ea typeface="Heiti TC Light"/>
                <a:cs typeface="Calibri"/>
              </a:rPr>
              <a:t>(www.facebook.com/tlsmhk)</a:t>
            </a:r>
            <a:r>
              <a:rPr lang="zh-TW" altLang="en-US" sz="2000" dirty="0">
                <a:latin typeface="Calibri"/>
                <a:ea typeface="Heiti TC Light"/>
                <a:cs typeface="Calibri"/>
              </a:rPr>
              <a:t>來取得申請表格</a:t>
            </a:r>
            <a:r>
              <a:rPr lang="zh-TW" altLang="en-US" sz="2000" dirty="0" smtClean="0">
                <a:latin typeface="Calibri"/>
                <a:ea typeface="Heiti TC Light"/>
                <a:cs typeface="Calibri"/>
              </a:rPr>
              <a:t>。</a:t>
            </a:r>
            <a:endParaRPr lang="en-US" sz="20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87656" y="4640818"/>
            <a:ext cx="880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/>
                <a:ea typeface="Heiti TC Light"/>
                <a:cs typeface="Calibri"/>
              </a:rPr>
              <a:t>All application form must send to </a:t>
            </a:r>
            <a:r>
              <a:rPr lang="en-US" u="sng" dirty="0">
                <a:latin typeface="Calibri"/>
                <a:ea typeface="Heiti TC Light"/>
                <a:cs typeface="Calibri"/>
                <a:hlinkClick r:id="rId4"/>
              </a:rPr>
              <a:t>tls@markethongkong.com.hk</a:t>
            </a:r>
            <a:r>
              <a:rPr lang="en-US" dirty="0">
                <a:latin typeface="Calibri"/>
                <a:ea typeface="Heiti TC Light"/>
                <a:cs typeface="Calibri"/>
              </a:rPr>
              <a:t> to register for the Challenge.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87656" y="2888218"/>
            <a:ext cx="8651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dirty="0">
                <a:latin typeface="Calibri"/>
                <a:ea typeface="Heiti TC Light"/>
                <a:cs typeface="Calibri"/>
              </a:rPr>
              <a:t>所有填好的報名表格必須電郵至</a:t>
            </a:r>
            <a:r>
              <a:rPr lang="en-US" altLang="zh-TW" dirty="0">
                <a:latin typeface="Calibri"/>
                <a:ea typeface="Heiti TC Light"/>
                <a:cs typeface="Calibri"/>
              </a:rPr>
              <a:t>tls@markethongkong.com.hk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以報名參賽。 </a:t>
            </a:r>
            <a:endParaRPr lang="en-US" dirty="0">
              <a:latin typeface="Calibri"/>
              <a:ea typeface="Heiti TC Light"/>
              <a:cs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578" y="1578471"/>
            <a:ext cx="6358843" cy="313586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3400" y="5238750"/>
            <a:ext cx="8046712" cy="14169491"/>
            <a:chOff x="1005577" y="5238750"/>
            <a:chExt cx="8046712" cy="141694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77" y="5238750"/>
              <a:ext cx="4023356" cy="1416949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8933" y="5238750"/>
              <a:ext cx="4023356" cy="141694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1" y="1275527"/>
            <a:ext cx="7437365" cy="3574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00600" y="4171949"/>
            <a:ext cx="3429000" cy="5423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21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174 0.07438 L 0.00382 -2.75525 " pathEditMode="relative" rAng="0" ptsTypes="AA">
                                      <p:cBhvr>
                                        <p:cTn id="19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4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250"/>
                            </p:stCondLst>
                            <p:childTnLst>
                              <p:par>
                                <p:cTn id="25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394" y="2419350"/>
            <a:ext cx="843606" cy="1499744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095" r="6490" b="27875"/>
          <a:stretch/>
        </p:blipFill>
        <p:spPr>
          <a:xfrm>
            <a:off x="-205849" y="2419349"/>
            <a:ext cx="1044049" cy="1478456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4"/>
          <a:stretch/>
        </p:blipFill>
        <p:spPr>
          <a:xfrm>
            <a:off x="304800" y="2465655"/>
            <a:ext cx="910583" cy="1448435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6669"/>
          <a:stretch/>
        </p:blipFill>
        <p:spPr>
          <a:xfrm>
            <a:off x="7696200" y="2465655"/>
            <a:ext cx="851038" cy="144843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5" y="2465655"/>
            <a:ext cx="840135" cy="149420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92"/>
          <a:stretch/>
        </p:blipFill>
        <p:spPr>
          <a:xfrm>
            <a:off x="1345590" y="2445571"/>
            <a:ext cx="1016610" cy="147352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55"/>
          <a:stretch/>
        </p:blipFill>
        <p:spPr>
          <a:xfrm>
            <a:off x="7061195" y="2419349"/>
            <a:ext cx="891774" cy="1494741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0" y="3914091"/>
            <a:ext cx="9144000" cy="1213860"/>
            <a:chOff x="0" y="3914091"/>
            <a:chExt cx="9144000" cy="1213860"/>
          </a:xfrm>
        </p:grpSpPr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914091"/>
              <a:ext cx="4572000" cy="121386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4091"/>
              <a:ext cx="4572000" cy="1213860"/>
            </a:xfrm>
            <a:prstGeom prst="rect">
              <a:avLst/>
            </a:prstGeom>
          </p:spPr>
        </p:pic>
      </p:grpSp>
      <p:sp>
        <p:nvSpPr>
          <p:cNvPr id="84" name="Rectangle 83"/>
          <p:cNvSpPr/>
          <p:nvPr/>
        </p:nvSpPr>
        <p:spPr>
          <a:xfrm>
            <a:off x="0" y="3914091"/>
            <a:ext cx="9144000" cy="1229409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ea typeface="Heiti TC Light"/>
              <a:cs typeface="Calibri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143000" y="1352552"/>
            <a:ext cx="6812143" cy="1200328"/>
            <a:chOff x="81999" y="6604628"/>
            <a:chExt cx="7432362" cy="1298749"/>
          </a:xfrm>
          <a:solidFill>
            <a:schemeClr val="bg1">
              <a:alpha val="37000"/>
            </a:schemeClr>
          </a:solidFill>
        </p:grpSpPr>
        <p:sp>
          <p:nvSpPr>
            <p:cNvPr id="51" name="Trapezoid 50"/>
            <p:cNvSpPr/>
            <p:nvPr/>
          </p:nvSpPr>
          <p:spPr>
            <a:xfrm>
              <a:off x="397049" y="6820485"/>
              <a:ext cx="6696744" cy="252028"/>
            </a:xfrm>
            <a:prstGeom prst="trapezoid">
              <a:avLst>
                <a:gd name="adj" fmla="val 6635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schemeClr val="tx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1999" y="6604628"/>
              <a:ext cx="7432362" cy="129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</a:t>
              </a:r>
              <a:r>
                <a:rPr lang="en-US" altLang="zh-TW" sz="2400" b="1" dirty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14</a:t>
              </a:r>
              <a:r>
                <a:rPr lang="en-US" sz="2400" b="1" dirty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 TLS®</a:t>
              </a:r>
              <a:r>
                <a:rPr lang="zh-TW" altLang="en-US" sz="2400" b="1" dirty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健康生活纖形比賽優勝</a:t>
              </a:r>
              <a:r>
                <a:rPr lang="zh-TW" altLang="en-US" sz="2400" b="1" dirty="0" smtClean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者</a:t>
              </a:r>
              <a:r>
                <a:rPr lang="en-US" altLang="zh-TW" sz="2400" b="1" dirty="0" smtClean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2400" b="1" dirty="0" smtClean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</a:br>
              <a:r>
                <a:rPr lang="en-US" sz="1600" b="1" dirty="0" smtClean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TLS</a:t>
              </a:r>
              <a:r>
                <a:rPr lang="en-US" sz="1600" b="1" dirty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® Find Your Fit Challenge </a:t>
              </a:r>
              <a:r>
                <a:rPr lang="en-US" sz="1600" b="1" dirty="0" smtClean="0">
                  <a:solidFill>
                    <a:schemeClr val="accent5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Winners</a:t>
              </a:r>
              <a:endParaRPr lang="en-US" sz="2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  <a:p>
              <a:pPr algn="ctr"/>
              <a:endParaRPr lang="en-US" sz="24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790713" y="2084454"/>
            <a:ext cx="1822740" cy="3001896"/>
            <a:chOff x="149752" y="1779828"/>
            <a:chExt cx="1518949" cy="2501580"/>
          </a:xfrm>
        </p:grpSpPr>
        <p:sp>
          <p:nvSpPr>
            <p:cNvPr id="54" name="Rectangle 53"/>
            <p:cNvSpPr/>
            <p:nvPr/>
          </p:nvSpPr>
          <p:spPr>
            <a:xfrm>
              <a:off x="305864" y="1779828"/>
              <a:ext cx="941724" cy="22132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30000">
                  <a:schemeClr val="accent1">
                    <a:lumMod val="60000"/>
                    <a:lumOff val="40000"/>
                    <a:alpha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50" r="10291" b="35903"/>
            <a:stretch/>
          </p:blipFill>
          <p:spPr>
            <a:xfrm rot="161184">
              <a:off x="870990" y="1822028"/>
              <a:ext cx="797711" cy="1032853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752" y="1779828"/>
              <a:ext cx="1298048" cy="2139482"/>
            </a:xfrm>
            <a:prstGeom prst="rect">
              <a:avLst/>
            </a:prstGeom>
          </p:spPr>
        </p:pic>
        <p:sp>
          <p:nvSpPr>
            <p:cNvPr id="57" name="Horizontal Scroll 56"/>
            <p:cNvSpPr/>
            <p:nvPr/>
          </p:nvSpPr>
          <p:spPr>
            <a:xfrm>
              <a:off x="165825" y="3471783"/>
              <a:ext cx="1269999" cy="809625"/>
            </a:xfrm>
            <a:prstGeom prst="horizontalScroll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71000">
                  <a:schemeClr val="accent5">
                    <a:lumMod val="75000"/>
                  </a:schemeClr>
                </a:gs>
                <a:gs pos="94000">
                  <a:schemeClr val="bg1">
                    <a:lumMod val="6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TW" altLang="en-US" sz="13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     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陳</a:t>
              </a:r>
              <a:r>
                <a:rPr lang="zh-TW" altLang="en-US" sz="1600" b="1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國</a:t>
              </a:r>
              <a:r>
                <a:rPr lang="zh-TW" altLang="en-US" sz="16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澤 </a:t>
              </a:r>
              <a:endParaRPr lang="en-US" altLang="zh-TW" sz="16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 algn="r"/>
              <a:r>
                <a:rPr lang="en-US" altLang="zh-TW" sz="12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KC</a:t>
              </a:r>
              <a:endParaRPr lang="en-US" sz="900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grpSp>
          <p:nvGrpSpPr>
            <p:cNvPr id="58" name="Group 57"/>
            <p:cNvGrpSpPr/>
            <p:nvPr/>
          </p:nvGrpSpPr>
          <p:grpSpPr>
            <a:xfrm>
              <a:off x="161507" y="3621007"/>
              <a:ext cx="702816" cy="533401"/>
              <a:chOff x="94366" y="3593295"/>
              <a:chExt cx="702816" cy="533401"/>
            </a:xfrm>
          </p:grpSpPr>
          <p:sp>
            <p:nvSpPr>
              <p:cNvPr id="59" name="Oval 58"/>
              <p:cNvSpPr/>
              <p:nvPr/>
            </p:nvSpPr>
            <p:spPr>
              <a:xfrm>
                <a:off x="181286" y="3593295"/>
                <a:ext cx="533400" cy="533401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94366" y="3652827"/>
                <a:ext cx="702816" cy="41036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sz="1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Heiti TC Light"/>
                    <a:cs typeface="Calibri"/>
                  </a:rPr>
                  <a:t>冠</a:t>
                </a:r>
                <a:r>
                  <a:rPr lang="zh-TW" altLang="en-US" sz="16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Heiti TC Light"/>
                    <a:cs typeface="Calibri"/>
                  </a:rPr>
                  <a:t>軍</a:t>
                </a:r>
                <a:endParaRPr lang="en-US" altLang="zh-TW" sz="16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endParaRPr>
              </a:p>
              <a:p>
                <a:pPr algn="ctr"/>
                <a:r>
                  <a:rPr lang="en-US" sz="10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/>
                    <a:ea typeface="Heiti TC Light"/>
                    <a:cs typeface="Calibri"/>
                  </a:rPr>
                  <a:t>Champion</a:t>
                </a:r>
                <a:endParaRPr lang="en-US" sz="1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endParaRPr>
              </a:p>
            </p:txBody>
          </p:sp>
        </p:grpSp>
      </p:grpSp>
      <p:grpSp>
        <p:nvGrpSpPr>
          <p:cNvPr id="101" name="Group 100"/>
          <p:cNvGrpSpPr/>
          <p:nvPr/>
        </p:nvGrpSpPr>
        <p:grpSpPr>
          <a:xfrm>
            <a:off x="5562600" y="2084454"/>
            <a:ext cx="1676400" cy="2952658"/>
            <a:chOff x="5715000" y="2084454"/>
            <a:chExt cx="1676400" cy="2952658"/>
          </a:xfrm>
        </p:grpSpPr>
        <p:sp>
          <p:nvSpPr>
            <p:cNvPr id="67" name="Rectangle 66"/>
            <p:cNvSpPr/>
            <p:nvPr/>
          </p:nvSpPr>
          <p:spPr>
            <a:xfrm>
              <a:off x="5969354" y="4790891"/>
              <a:ext cx="1269646" cy="246221"/>
            </a:xfrm>
            <a:prstGeom prst="rect">
              <a:avLst/>
            </a:prstGeom>
            <a:gradFill>
              <a:gsLst>
                <a:gs pos="0">
                  <a:schemeClr val="accent2">
                    <a:lumMod val="40000"/>
                    <a:lumOff val="60000"/>
                  </a:schemeClr>
                </a:gs>
                <a:gs pos="78000">
                  <a:schemeClr val="accent2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  <p:txBody>
            <a:bodyPr wrap="square">
              <a:spAutoFit/>
            </a:bodyPr>
            <a:lstStyle/>
            <a:p>
              <a:pPr algn="r"/>
              <a:r>
                <a:rPr lang="zh-TW" altLang="en-US" sz="1000" b="1" dirty="0" smtClean="0">
                  <a:solidFill>
                    <a:schemeClr val="accent2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我</a:t>
              </a:r>
              <a:r>
                <a:rPr lang="zh-TW" altLang="en-US" sz="1000" b="1" dirty="0">
                  <a:solidFill>
                    <a:schemeClr val="accent2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最喜愛</a:t>
              </a:r>
              <a:r>
                <a:rPr lang="en-US" altLang="zh-TW" sz="1000" b="1" dirty="0">
                  <a:solidFill>
                    <a:schemeClr val="accent2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FYF</a:t>
              </a:r>
              <a:r>
                <a:rPr lang="zh-TW" altLang="en-US" sz="1000" b="1" dirty="0">
                  <a:solidFill>
                    <a:schemeClr val="accent2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優勝者</a:t>
              </a:r>
              <a:endParaRPr lang="en-US" sz="10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5715000" y="2084454"/>
              <a:ext cx="1676400" cy="2836337"/>
              <a:chOff x="4621469" y="1779828"/>
              <a:chExt cx="1524000" cy="2578488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4820406" y="1779828"/>
                <a:ext cx="941724" cy="2213257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30000">
                    <a:schemeClr val="bg1">
                      <a:lumMod val="8500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>
                  <a:latin typeface="Calibri"/>
                  <a:ea typeface="Heiti TC Light"/>
                  <a:cs typeface="Calibri"/>
                </a:endParaRP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0000">
                <a:off x="5463202" y="1806450"/>
                <a:ext cx="682267" cy="1084637"/>
              </a:xfrm>
              <a:prstGeom prst="rect">
                <a:avLst/>
              </a:prstGeom>
              <a:ln w="28575">
                <a:solidFill>
                  <a:schemeClr val="bg1"/>
                </a:solidFill>
              </a:ln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1469" y="1779828"/>
                <a:ext cx="1311140" cy="2139482"/>
              </a:xfrm>
              <a:prstGeom prst="rect">
                <a:avLst/>
              </a:prstGeom>
            </p:spPr>
          </p:pic>
          <p:sp>
            <p:nvSpPr>
              <p:cNvPr id="72" name="Horizontal Scroll 71"/>
              <p:cNvSpPr/>
              <p:nvPr/>
            </p:nvSpPr>
            <p:spPr>
              <a:xfrm>
                <a:off x="4650576" y="3550432"/>
                <a:ext cx="1425620" cy="807884"/>
              </a:xfrm>
              <a:prstGeom prst="horizontalScroll">
                <a:avLst/>
              </a:prstGeom>
              <a:gradFill>
                <a:gsLst>
                  <a:gs pos="0">
                    <a:schemeClr val="accent1">
                      <a:lumMod val="75000"/>
                    </a:schemeClr>
                  </a:gs>
                  <a:gs pos="71000">
                    <a:schemeClr val="accent5">
                      <a:lumMod val="75000"/>
                    </a:schemeClr>
                  </a:gs>
                  <a:gs pos="94000">
                    <a:schemeClr val="bg1">
                      <a:lumMod val="65000"/>
                    </a:schemeClr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zh-TW" altLang="en-US" sz="1400" b="1" dirty="0" smtClean="0">
                    <a:solidFill>
                      <a:schemeClr val="bg1"/>
                    </a:solidFill>
                    <a:latin typeface="Calibri"/>
                    <a:ea typeface="Heiti TC Light"/>
                    <a:cs typeface="Calibri"/>
                  </a:rPr>
                  <a:t>           張</a:t>
                </a:r>
                <a:r>
                  <a:rPr lang="zh-TW" altLang="en-US" sz="1400" b="1" dirty="0">
                    <a:solidFill>
                      <a:schemeClr val="bg1"/>
                    </a:solidFill>
                    <a:latin typeface="Calibri"/>
                    <a:ea typeface="Heiti TC Light"/>
                    <a:cs typeface="Calibri"/>
                  </a:rPr>
                  <a:t>浩</a:t>
                </a:r>
                <a:r>
                  <a:rPr lang="zh-TW" altLang="en-US" sz="1400" b="1" dirty="0" smtClean="0">
                    <a:solidFill>
                      <a:schemeClr val="bg1"/>
                    </a:solidFill>
                    <a:latin typeface="Calibri"/>
                    <a:ea typeface="Heiti TC Light"/>
                    <a:cs typeface="Calibri"/>
                  </a:rPr>
                  <a:t>昌 </a:t>
                </a:r>
                <a:endParaRPr lang="en-US" altLang="zh-TW" sz="14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endParaRPr>
              </a:p>
              <a:p>
                <a:pPr algn="r"/>
                <a:r>
                  <a:rPr lang="en-US" altLang="zh-TW" sz="1100" b="1" dirty="0" smtClean="0">
                    <a:solidFill>
                      <a:schemeClr val="bg1"/>
                    </a:solidFill>
                    <a:latin typeface="Calibri"/>
                    <a:ea typeface="Heiti TC Light"/>
                    <a:cs typeface="Calibri"/>
                  </a:rPr>
                  <a:t>Patrick</a:t>
                </a:r>
                <a:r>
                  <a:rPr lang="zh-TW" altLang="en-US" sz="1000" b="1" dirty="0" smtClean="0">
                    <a:solidFill>
                      <a:schemeClr val="bg1"/>
                    </a:solidFill>
                    <a:latin typeface="Calibri"/>
                    <a:ea typeface="Heiti TC Light"/>
                    <a:cs typeface="Calibri"/>
                  </a:rPr>
                  <a:t> </a:t>
                </a:r>
                <a:endParaRPr lang="en-US" altLang="zh-TW" sz="10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endParaRPr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4676887" y="3677551"/>
                <a:ext cx="498764" cy="498764"/>
              </a:xfrm>
              <a:prstGeom prst="ellipse">
                <a:avLst/>
              </a:prstGeom>
              <a:solidFill>
                <a:schemeClr val="accent2">
                  <a:lumMod val="75000"/>
                </a:schemeClr>
              </a:solidFill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/>
                  <a:ea typeface="Heiti TC Light"/>
                  <a:cs typeface="Calibri"/>
                </a:endParaRPr>
              </a:p>
            </p:txBody>
          </p:sp>
        </p:grp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4525" y="4732312"/>
              <a:ext cx="304800" cy="304800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2057401" y="2073414"/>
            <a:ext cx="1676397" cy="2847379"/>
            <a:chOff x="3097454" y="1779828"/>
            <a:chExt cx="1523998" cy="2588527"/>
          </a:xfrm>
        </p:grpSpPr>
        <p:sp>
          <p:nvSpPr>
            <p:cNvPr id="62" name="Rectangle 61"/>
            <p:cNvSpPr/>
            <p:nvPr/>
          </p:nvSpPr>
          <p:spPr>
            <a:xfrm>
              <a:off x="3291096" y="1779828"/>
              <a:ext cx="941724" cy="22132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30000">
                  <a:schemeClr val="accent1">
                    <a:lumMod val="60000"/>
                    <a:lumOff val="40000"/>
                    <a:alpha val="7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63" r="21511" b="15960"/>
            <a:stretch/>
          </p:blipFill>
          <p:spPr>
            <a:xfrm rot="158233">
              <a:off x="3992937" y="1825265"/>
              <a:ext cx="628515" cy="1177110"/>
            </a:xfrm>
            <a:prstGeom prst="rect">
              <a:avLst/>
            </a:prstGeom>
            <a:ln w="28575">
              <a:solidFill>
                <a:schemeClr val="bg1"/>
              </a:solidFill>
            </a:ln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196"/>
            <a:stretch/>
          </p:blipFill>
          <p:spPr>
            <a:xfrm>
              <a:off x="3356083" y="1854681"/>
              <a:ext cx="758717" cy="2138404"/>
            </a:xfrm>
            <a:prstGeom prst="rect">
              <a:avLst/>
            </a:prstGeom>
          </p:spPr>
        </p:pic>
        <p:sp>
          <p:nvSpPr>
            <p:cNvPr id="65" name="Horizontal Scroll 64"/>
            <p:cNvSpPr/>
            <p:nvPr/>
          </p:nvSpPr>
          <p:spPr>
            <a:xfrm>
              <a:off x="3097454" y="3560328"/>
              <a:ext cx="1251029" cy="808027"/>
            </a:xfrm>
            <a:prstGeom prst="horizontalScroll">
              <a:avLst/>
            </a:prstGeom>
            <a:gradFill>
              <a:gsLst>
                <a:gs pos="0">
                  <a:schemeClr val="accent1">
                    <a:lumMod val="75000"/>
                  </a:schemeClr>
                </a:gs>
                <a:gs pos="71000">
                  <a:schemeClr val="accent5">
                    <a:lumMod val="75000"/>
                  </a:schemeClr>
                </a:gs>
                <a:gs pos="94000">
                  <a:schemeClr val="bg1">
                    <a:lumMod val="6500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zh-TW" altLang="en-US" sz="14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周</a:t>
              </a:r>
              <a:r>
                <a:rPr lang="zh-TW" altLang="en-US" sz="1400" b="1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安琪 </a:t>
              </a:r>
              <a:endParaRPr lang="en-US" altLang="zh-TW" sz="1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  <a:p>
              <a:pPr algn="r"/>
              <a:r>
                <a:rPr lang="en-US" altLang="zh-TW" sz="11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ANGEL</a:t>
              </a:r>
              <a:r>
                <a:rPr lang="zh-TW" altLang="en-US" sz="1000" b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 </a:t>
              </a:r>
              <a:endParaRPr lang="en-US" altLang="zh-TW" sz="10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3125161" y="3714972"/>
              <a:ext cx="498764" cy="498764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2011986" y="4248150"/>
            <a:ext cx="7312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亞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軍</a:t>
            </a:r>
            <a:endParaRPr lang="en-US" altLang="zh-TW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2</a:t>
            </a:r>
            <a:r>
              <a:rPr lang="en-US" sz="8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nd</a:t>
            </a:r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Place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530977" y="4220945"/>
            <a:ext cx="733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季</a:t>
            </a:r>
            <a:r>
              <a:rPr lang="zh-TW" alt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軍</a:t>
            </a:r>
            <a:endParaRPr lang="en-US" altLang="zh-TW" sz="14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3</a:t>
            </a:r>
            <a:r>
              <a:rPr lang="en-US" sz="800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rd</a:t>
            </a:r>
            <a:r>
              <a:rPr lang="en-US" sz="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rPr>
              <a:t> Place</a:t>
            </a:r>
            <a:endParaRPr lang="en-US" sz="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104" name="Group 103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105" name="TextBox 104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109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115" name="Picture 114"/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116" name="Picture 115"/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117" name="Picture 116"/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118" name="Picture 117"/>
            <p:cNvPicPr>
              <a:picLocks noChangeAspect="1"/>
            </p:cNvPicPr>
            <p:nvPr/>
          </p:nvPicPr>
          <p:blipFill>
            <a:blip r:embed="rId22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091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914400" y="2798"/>
            <a:ext cx="8001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14</a:t>
            </a:r>
            <a:r>
              <a:rPr 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TLS®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健康生活纖形比賽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10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強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–</a:t>
            </a:r>
            <a:r>
              <a:rPr lang="zh-TW" alt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陳</a:t>
            </a:r>
            <a:r>
              <a:rPr lang="zh-TW" alt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慧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玲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Judith</a:t>
            </a:r>
            <a:b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2014 TLS® Find Your Fit Challenge Top 10 Finalist</a:t>
            </a:r>
            <a:endParaRPr lang="en-US" sz="24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" b="11245"/>
          <a:stretch/>
        </p:blipFill>
        <p:spPr>
          <a:xfrm rot="21185814">
            <a:off x="4670583" y="1086603"/>
            <a:ext cx="1314457" cy="1870132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26" name="Picture 2" descr="M:\TLS Weight Loss Solution\Find Your Fit Challenge\2014\Result\Finalist\4. CHAN, Wai Ling Judith\CHANWaiLingJudith_Image_Side_14060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8" t="3423" r="12333"/>
          <a:stretch/>
        </p:blipFill>
        <p:spPr bwMode="auto">
          <a:xfrm>
            <a:off x="2362200" y="1123950"/>
            <a:ext cx="1676033" cy="3772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TLS Weight Loss Solution\Find Your Fit Challenge\2014\Result\Finalist\4. CHAN, Wai Ling Judith\after\Picture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1" t="2577" b="1054"/>
          <a:stretch/>
        </p:blipFill>
        <p:spPr bwMode="auto">
          <a:xfrm>
            <a:off x="855275" y="1123950"/>
            <a:ext cx="1497013" cy="376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00"/>
          <a:stretch/>
        </p:blipFill>
        <p:spPr>
          <a:xfrm>
            <a:off x="5041513" y="742950"/>
            <a:ext cx="2367760" cy="4557371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 flipH="1">
            <a:off x="6321750" y="2647950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18.9</a:t>
            </a:r>
            <a:r>
              <a:rPr lang="zh-TW" altLang="en-US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Pentagon 10"/>
          <p:cNvSpPr/>
          <p:nvPr/>
        </p:nvSpPr>
        <p:spPr>
          <a:xfrm flipH="1">
            <a:off x="6321750" y="3434819"/>
            <a:ext cx="251745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3.0%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脂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肪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12" name="Pentagon 11"/>
          <p:cNvSpPr/>
          <p:nvPr/>
        </p:nvSpPr>
        <p:spPr>
          <a:xfrm flipH="1">
            <a:off x="6321750" y="4276065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3.0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" name="Rectangle 1"/>
          <p:cNvSpPr/>
          <p:nvPr/>
        </p:nvSpPr>
        <p:spPr>
          <a:xfrm>
            <a:off x="855275" y="1123950"/>
            <a:ext cx="1506925" cy="3764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ea typeface="Heiti TC Light"/>
              <a:cs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62200" y="1123950"/>
            <a:ext cx="1676033" cy="37647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5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7876">
            <a:off x="4251987" y="1074385"/>
            <a:ext cx="1378710" cy="219180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950" y="722308"/>
            <a:ext cx="3048000" cy="4973642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 flipH="1">
            <a:off x="6397950" y="2540787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23.1</a:t>
            </a:r>
            <a:r>
              <a:rPr lang="zh-TW" altLang="en-US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Pentagon 2"/>
          <p:cNvSpPr/>
          <p:nvPr/>
        </p:nvSpPr>
        <p:spPr>
          <a:xfrm flipH="1">
            <a:off x="6397950" y="3327656"/>
            <a:ext cx="251745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7.3%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脂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肪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4" name="Pentagon 3"/>
          <p:cNvSpPr/>
          <p:nvPr/>
        </p:nvSpPr>
        <p:spPr>
          <a:xfrm flipH="1">
            <a:off x="6397950" y="4168902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7.5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腰圍</a:t>
            </a:r>
            <a: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14400" y="2798"/>
            <a:ext cx="8001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</a:t>
            </a:r>
            <a:r>
              <a:rPr lang="en-US" altLang="zh-TW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14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TLS®</a:t>
            </a:r>
            <a:r>
              <a:rPr lang="zh-TW" alt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健康生活纖形比賽季軍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–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zh-TW" alt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張浩昌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Patrick</a:t>
            </a:r>
            <a:r>
              <a:rPr lang="en-US" altLang="zh-TW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</a:t>
            </a:r>
            <a:r>
              <a:rPr lang="en-US" altLang="zh-TW" sz="2400" b="1" baseline="30000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nd</a:t>
            </a:r>
            <a:r>
              <a:rPr lang="zh-TW" alt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Runner</a:t>
            </a:r>
            <a:r>
              <a:rPr lang="zh-TW" alt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Up</a:t>
            </a:r>
            <a:r>
              <a:rPr lang="zh-TW" alt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-</a:t>
            </a:r>
            <a:r>
              <a:rPr lang="zh-TW" alt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2014 </a:t>
            </a:r>
            <a:r>
              <a:rPr lang="en-US" altLang="zh-TW" sz="24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 Find Your Fit Challenge</a:t>
            </a:r>
            <a:endParaRPr lang="en-US" sz="24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t="4735" r="13993"/>
          <a:stretch/>
        </p:blipFill>
        <p:spPr>
          <a:xfrm>
            <a:off x="530479" y="1458189"/>
            <a:ext cx="1651001" cy="30947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74" t="18148" r="22388"/>
          <a:stretch/>
        </p:blipFill>
        <p:spPr>
          <a:xfrm flipH="1">
            <a:off x="2156079" y="1458189"/>
            <a:ext cx="1577721" cy="30947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444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914400" y="17443"/>
            <a:ext cx="8001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</a:t>
            </a:r>
            <a:r>
              <a:rPr lang="en-US" altLang="zh-TW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14</a:t>
            </a:r>
            <a:r>
              <a:rPr 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TLS®</a:t>
            </a:r>
            <a:r>
              <a:rPr lang="zh-TW" alt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健康生活纖形比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賽冠軍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–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陳</a:t>
            </a:r>
            <a:r>
              <a:rPr lang="zh-TW" alt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國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澤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KC</a:t>
            </a:r>
            <a:endParaRPr lang="en-US" altLang="zh-TW" sz="28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Champion -</a:t>
            </a:r>
            <a:r>
              <a:rPr lang="zh-TW" alt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2014 </a:t>
            </a:r>
            <a:r>
              <a:rPr lang="en-US" altLang="zh-TW" sz="24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 Find Your Fit Challenge</a:t>
            </a:r>
            <a:endParaRPr lang="en-US" sz="24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50" r="10291" b="35903"/>
          <a:stretch/>
        </p:blipFill>
        <p:spPr>
          <a:xfrm rot="21174419">
            <a:off x="4141049" y="1001483"/>
            <a:ext cx="1611074" cy="208597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356" y="734933"/>
            <a:ext cx="2686288" cy="4427617"/>
          </a:xfrm>
          <a:prstGeom prst="rect">
            <a:avLst/>
          </a:prstGeom>
        </p:spPr>
      </p:pic>
      <p:sp>
        <p:nvSpPr>
          <p:cNvPr id="15" name="Pentagon 14"/>
          <p:cNvSpPr/>
          <p:nvPr/>
        </p:nvSpPr>
        <p:spPr>
          <a:xfrm flipH="1">
            <a:off x="6321750" y="2495550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35.6</a:t>
            </a:r>
            <a:r>
              <a:rPr lang="zh-TW" altLang="en-US" sz="24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磅</a:t>
            </a:r>
            <a:r>
              <a:rPr lang="en-US" altLang="zh-TW" sz="2400" b="1" dirty="0" err="1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lbs</a:t>
            </a:r>
            <a:endParaRPr lang="en-US" altLang="zh-TW" sz="2400" b="1" dirty="0">
              <a:solidFill>
                <a:schemeClr val="tx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6" name="Pentagon 15"/>
          <p:cNvSpPr/>
          <p:nvPr/>
        </p:nvSpPr>
        <p:spPr>
          <a:xfrm flipH="1">
            <a:off x="6321750" y="3282419"/>
            <a:ext cx="2517450" cy="609600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13.6%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脂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肪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%</a:t>
            </a:r>
            <a: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Fat</a:t>
            </a:r>
          </a:p>
        </p:txBody>
      </p:sp>
      <p:sp>
        <p:nvSpPr>
          <p:cNvPr id="17" name="Pentagon 16"/>
          <p:cNvSpPr/>
          <p:nvPr/>
        </p:nvSpPr>
        <p:spPr>
          <a:xfrm flipH="1">
            <a:off x="6321750" y="4123665"/>
            <a:ext cx="2517450" cy="612648"/>
          </a:xfrm>
          <a:prstGeom prst="homePlate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65000"/>
                  <a:alpha val="62000"/>
                </a:schemeClr>
              </a:gs>
              <a:gs pos="31000">
                <a:schemeClr val="bg1">
                  <a:lumMod val="8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buNone/>
            </a:pP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↓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9.5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吋</a:t>
            </a:r>
            <a:r>
              <a:rPr lang="zh-TW" altLang="en-US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腰</a:t>
            </a:r>
            <a:r>
              <a:rPr lang="zh-TW" altLang="en-US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圍</a:t>
            </a:r>
            <a:r>
              <a:rPr lang="en-US" altLang="zh-TW" sz="2000" b="1" dirty="0" smtClean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Waistline </a:t>
            </a:r>
            <a:r>
              <a:rPr lang="en-US" altLang="zh-TW" sz="2000" b="1" dirty="0">
                <a:solidFill>
                  <a:schemeClr val="tx1"/>
                </a:solidFill>
                <a:latin typeface="Calibri"/>
                <a:ea typeface="Heiti TC Light"/>
                <a:cs typeface="Calibri"/>
              </a:rPr>
              <a:t>Inch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45" t="2648" r="17793" b="39081"/>
          <a:stretch/>
        </p:blipFill>
        <p:spPr>
          <a:xfrm>
            <a:off x="381000" y="1339016"/>
            <a:ext cx="1909843" cy="32194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0843" y="1339017"/>
            <a:ext cx="1810715" cy="321945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9915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25" y="1476245"/>
            <a:ext cx="5385775" cy="265599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36654" y="4132243"/>
            <a:ext cx="8250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立即報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名，接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受挑戰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、享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受成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果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，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實</a:t>
            </a:r>
            <a:r>
              <a:rPr lang="zh-TW" altLang="en-US" sz="2800" b="1" dirty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踐健康生活</a:t>
            </a:r>
            <a:r>
              <a:rPr lang="zh-TW" altLang="en-US" sz="2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！</a:t>
            </a:r>
            <a:endParaRPr lang="en-US" altLang="zh-TW" sz="2800" b="1" dirty="0" smtClean="0">
              <a:solidFill>
                <a:schemeClr val="bg1">
                  <a:lumMod val="50000"/>
                </a:schemeClr>
              </a:solidFill>
              <a:latin typeface="Calibri"/>
              <a:ea typeface="Heiti TC Light"/>
              <a:cs typeface="Calibri"/>
            </a:endParaRPr>
          </a:p>
          <a:p>
            <a:pPr algn="ctr"/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FIND YOUR FIT. YOU CAN TOO.</a:t>
            </a:r>
            <a:endParaRPr lang="en-US" sz="2800" b="1" dirty="0">
              <a:solidFill>
                <a:schemeClr val="bg1">
                  <a:lumMod val="50000"/>
                </a:schemeClr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35" name="TextBox 34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39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044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7" y="1400045"/>
            <a:ext cx="4848225" cy="2390905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1146435" y="-19050"/>
            <a:ext cx="6854565" cy="1432063"/>
            <a:chOff x="1146435" y="967202"/>
            <a:chExt cx="6854565" cy="1432063"/>
          </a:xfrm>
        </p:grpSpPr>
        <p:sp>
          <p:nvSpPr>
            <p:cNvPr id="15" name="TextBox 14"/>
            <p:cNvSpPr txBox="1"/>
            <p:nvPr/>
          </p:nvSpPr>
          <p:spPr>
            <a:xfrm>
              <a:off x="1146435" y="1276350"/>
              <a:ext cx="6854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800" b="1" dirty="0" smtClean="0">
                  <a:solidFill>
                    <a:srgbClr val="F79646">
                      <a:lumMod val="75000"/>
                    </a:srgbClr>
                  </a:solidFill>
                  <a:latin typeface="Calibri"/>
                  <a:ea typeface="Heiti TC Light"/>
                  <a:cs typeface="Calibri"/>
                </a:rPr>
                <a:t>2015</a:t>
              </a:r>
              <a:endParaRPr lang="en-US" sz="2800" b="1" dirty="0">
                <a:solidFill>
                  <a:srgbClr val="F79646">
                    <a:lumMod val="75000"/>
                  </a:srgbClr>
                </a:solidFill>
                <a:latin typeface="Calibri"/>
                <a:ea typeface="Heiti TC Light"/>
                <a:cs typeface="Calibri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763369" y="1537960"/>
              <a:ext cx="2351431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5044727" y="1537960"/>
              <a:ext cx="2335657" cy="0"/>
            </a:xfrm>
            <a:prstGeom prst="line">
              <a:avLst/>
            </a:prstGeom>
            <a:ln w="1905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854656" y="1620155"/>
              <a:ext cx="3441749" cy="520398"/>
            </a:xfrm>
            <a:prstGeom prst="rect">
              <a:avLst/>
            </a:prstGeom>
          </p:spPr>
          <p:txBody>
            <a:bodyPr wrap="square" lIns="83988" tIns="41994" rIns="83988" bIns="41994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CHALLENGE</a:t>
              </a: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3200400" y="967202"/>
              <a:ext cx="2743200" cy="515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83988" tIns="41994" rIns="83988" bIns="41994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algn="dist" defTabSz="839876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FIND YOUR FIT 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854656" y="1881602"/>
              <a:ext cx="3457195" cy="517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 defTabSz="839876" fontAlgn="base">
                <a:lnSpc>
                  <a:spcPts val="35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zh-TW" altLang="en-US" sz="2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健康生活纖形比賽</a:t>
              </a:r>
              <a:endPara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512" y="1164847"/>
              <a:ext cx="167699" cy="1708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1164847"/>
              <a:ext cx="167699" cy="17080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406" y="1164189"/>
              <a:ext cx="167699" cy="170801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556" y="1164189"/>
              <a:ext cx="167699" cy="17080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0807" y="1164847"/>
              <a:ext cx="167699" cy="17080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42895" y="1164847"/>
              <a:ext cx="167699" cy="17080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2701" y="1164189"/>
              <a:ext cx="167699" cy="17080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1851" y="1164189"/>
              <a:ext cx="167699" cy="170801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0" y="3919774"/>
            <a:ext cx="9144000" cy="1014176"/>
          </a:xfrm>
          <a:prstGeom prst="rect">
            <a:avLst/>
          </a:prstGeom>
          <a:gradFill>
            <a:gsLst>
              <a:gs pos="0">
                <a:schemeClr val="bg1">
                  <a:alpha val="50000"/>
                </a:schemeClr>
              </a:gs>
              <a:gs pos="50000">
                <a:schemeClr val="bg1">
                  <a:lumMod val="85000"/>
                </a:schemeClr>
              </a:gs>
              <a:gs pos="100000">
                <a:schemeClr val="bg1">
                  <a:alpha val="5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  <a:ea typeface="Heiti TC Light"/>
              <a:cs typeface="Calibri"/>
            </a:endParaRPr>
          </a:p>
        </p:txBody>
      </p:sp>
      <p:grpSp>
        <p:nvGrpSpPr>
          <p:cNvPr id="26" name="Group 30"/>
          <p:cNvGrpSpPr/>
          <p:nvPr/>
        </p:nvGrpSpPr>
        <p:grpSpPr>
          <a:xfrm>
            <a:off x="1224689" y="3995974"/>
            <a:ext cx="6700111" cy="892555"/>
            <a:chOff x="5307799" y="640096"/>
            <a:chExt cx="3780498" cy="751317"/>
          </a:xfrm>
        </p:grpSpPr>
        <p:sp>
          <p:nvSpPr>
            <p:cNvPr id="27" name="Rectangle 26"/>
            <p:cNvSpPr/>
            <p:nvPr/>
          </p:nvSpPr>
          <p:spPr>
            <a:xfrm>
              <a:off x="5307799" y="640096"/>
              <a:ext cx="1716719" cy="75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報名日期 </a:t>
              </a:r>
              <a:r>
                <a:rPr lang="en-US" altLang="zh-TW" sz="1400" b="1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Application Period:</a:t>
              </a:r>
              <a:r>
                <a:rPr lang="zh-TW" altLang="en-US" sz="1400" b="1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sz="14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14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</a:br>
              <a:r>
                <a:rPr lang="en-US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201</a:t>
              </a:r>
              <a:r>
                <a:rPr lang="en-US" altLang="zh-TW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5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年</a:t>
              </a:r>
              <a:r>
                <a:rPr lang="en-US" altLang="zh-TW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4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月</a:t>
              </a:r>
              <a:r>
                <a:rPr lang="en-US" altLang="zh-TW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13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日 </a:t>
              </a:r>
              <a:r>
                <a:rPr lang="en-US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– </a:t>
              </a:r>
              <a:r>
                <a:rPr lang="en-US" altLang="zh-TW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5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月</a:t>
              </a:r>
              <a:r>
                <a:rPr lang="en-US" altLang="zh-TW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10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日</a:t>
              </a:r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16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</a:br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13</a:t>
              </a:r>
              <a:r>
                <a:rPr lang="en-US" altLang="zh-TW" sz="1600" baseline="30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th  </a:t>
              </a:r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April – 10</a:t>
              </a:r>
              <a:r>
                <a:rPr lang="en-US" altLang="zh-TW" sz="1600" baseline="30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th</a:t>
              </a:r>
              <a:r>
                <a:rPr lang="en-US" altLang="zh-TW" sz="16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May, </a:t>
              </a:r>
              <a:r>
                <a:rPr lang="en-US" altLang="zh-TW" sz="16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2015</a:t>
              </a:r>
              <a:r>
                <a:rPr lang="zh-TW" altLang="en-US" sz="16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</a:t>
              </a:r>
              <a:endParaRPr lang="en-US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463232" y="640099"/>
              <a:ext cx="1625065" cy="7513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b="1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比賽日期</a:t>
              </a:r>
              <a:r>
                <a:rPr lang="en-US" altLang="zh-TW" sz="1400" b="1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Challenge Period:</a:t>
              </a:r>
              <a:r>
                <a:rPr lang="en-US" altLang="zh-TW" sz="14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14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</a:br>
              <a:r>
                <a:rPr lang="en-US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201</a:t>
              </a:r>
              <a:r>
                <a:rPr lang="en-US" altLang="zh-TW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5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年</a:t>
              </a:r>
              <a:r>
                <a:rPr lang="en-US" altLang="zh-TW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5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月</a:t>
              </a:r>
              <a:r>
                <a:rPr lang="en-US" altLang="zh-TW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18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日 </a:t>
              </a:r>
              <a:r>
                <a:rPr lang="en-US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–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</a:t>
              </a:r>
              <a:r>
                <a:rPr lang="en-US" altLang="zh-TW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8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月</a:t>
              </a:r>
              <a:r>
                <a:rPr lang="en-US" altLang="zh-TW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9</a:t>
              </a:r>
              <a:r>
                <a:rPr lang="zh-TW" altLang="en-US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日</a:t>
              </a:r>
              <a:r>
                <a:rPr lang="en-US" altLang="zh-TW" sz="16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/>
              </a:r>
              <a:br>
                <a:rPr lang="en-US" altLang="zh-TW" sz="16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</a:br>
              <a:r>
                <a:rPr lang="en-US" altLang="en-US" sz="16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18</a:t>
              </a:r>
              <a:r>
                <a:rPr lang="en-US" altLang="en-US" sz="1600" baseline="30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th</a:t>
              </a:r>
              <a:r>
                <a:rPr lang="en-US" altLang="en-US" sz="16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May – 9</a:t>
              </a:r>
              <a:r>
                <a:rPr lang="en-US" altLang="en-US" sz="1600" baseline="300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th</a:t>
              </a:r>
              <a:r>
                <a:rPr lang="en-US" altLang="en-US" sz="1600" dirty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August, </a:t>
              </a:r>
              <a:r>
                <a:rPr lang="en-US" altLang="en-US" sz="16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2015</a:t>
              </a:r>
              <a:r>
                <a:rPr lang="zh-TW" altLang="en-US" sz="1600" dirty="0" smtClean="0">
                  <a:solidFill>
                    <a:prstClr val="black"/>
                  </a:solidFill>
                  <a:latin typeface="Calibri"/>
                  <a:ea typeface="Heiti TC Light"/>
                  <a:cs typeface="Calibri"/>
                </a:rPr>
                <a:t> </a:t>
              </a:r>
              <a:endParaRPr lang="en-US" altLang="en-US" sz="1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682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0744" y="204437"/>
            <a:ext cx="8186056" cy="592966"/>
          </a:xfrm>
        </p:spPr>
        <p:txBody>
          <a:bodyPr>
            <a:noAutofit/>
          </a:bodyPr>
          <a:lstStyle/>
          <a:p>
            <a:r>
              <a:rPr lang="zh-TW" altLang="en-US" sz="3600" dirty="0">
                <a:latin typeface="Calibri"/>
                <a:ea typeface="Heiti TC Light"/>
                <a:cs typeface="Calibri"/>
              </a:rPr>
              <a:t>銷售工具</a:t>
            </a:r>
            <a:r>
              <a:rPr lang="en-US" sz="3600" dirty="0" smtClean="0">
                <a:latin typeface="Calibri"/>
                <a:ea typeface="Heiti TC Light"/>
                <a:cs typeface="Calibri"/>
              </a:rPr>
              <a:t>Sales Tools</a:t>
            </a:r>
            <a:endParaRPr lang="en-US" sz="3600" dirty="0">
              <a:solidFill>
                <a:srgbClr val="000000"/>
              </a:solidFill>
              <a:effectLst>
                <a:outerShdw blurRad="63500" dist="35560" dir="2700000" algn="ctr" rotWithShape="0">
                  <a:srgbClr val="3B3B3B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70872" y="1307805"/>
            <a:ext cx="4325011" cy="3327438"/>
            <a:chOff x="-624881" y="-1275907"/>
            <a:chExt cx="10353680" cy="7335358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24881" y="-1265274"/>
              <a:ext cx="5162550" cy="732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37674" y="-1275907"/>
              <a:ext cx="5191125" cy="7324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38" y="1307805"/>
            <a:ext cx="2285016" cy="331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88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19744" y="52037"/>
            <a:ext cx="8186056" cy="5929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3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銷售工具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Sales Tools</a:t>
            </a:r>
            <a:endParaRPr lang="en-US" sz="3600" dirty="0">
              <a:solidFill>
                <a:srgbClr val="000000"/>
              </a:solidFill>
              <a:effectLst>
                <a:outerShdw blurRad="63500" dist="35560" dir="2700000" algn="ctr" rotWithShape="0">
                  <a:srgbClr val="3B3B3B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44"/>
          <a:stretch/>
        </p:blipFill>
        <p:spPr bwMode="auto">
          <a:xfrm>
            <a:off x="165310" y="783216"/>
            <a:ext cx="5025815" cy="128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261720"/>
            <a:ext cx="1874431" cy="271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48466"/>
          <a:stretch/>
        </p:blipFill>
        <p:spPr bwMode="auto">
          <a:xfrm>
            <a:off x="2726872" y="2274943"/>
            <a:ext cx="1866900" cy="2702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362575" y="2627760"/>
            <a:ext cx="3532082" cy="24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5362575" y="0"/>
            <a:ext cx="3532082" cy="243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16581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-29468"/>
            <a:ext cx="8001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為何選擇</a:t>
            </a:r>
            <a:r>
              <a:rPr lang="en-US" altLang="zh-TW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健康生活纖營計劃</a:t>
            </a:r>
            <a:r>
              <a:rPr lang="en-US" altLang="zh-TW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Why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Weight Loss Solution</a:t>
            </a:r>
            <a:endParaRPr lang="en-US" sz="28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9000" y="2495550"/>
            <a:ext cx="464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/>
                <a:ea typeface="Heiti TC Light"/>
                <a:cs typeface="Calibri"/>
              </a:rPr>
              <a:t>Comprehensive &amp; customized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/>
                <a:ea typeface="Heiti TC Light"/>
                <a:cs typeface="Calibri"/>
              </a:rPr>
              <a:t>Rebalance and improve metabolism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/>
                <a:ea typeface="Heiti TC Light"/>
                <a:cs typeface="Calibri"/>
              </a:rPr>
              <a:t>Lose Weight, fat and inches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alibri"/>
                <a:ea typeface="Heiti TC Light"/>
                <a:cs typeface="Calibri"/>
              </a:rPr>
              <a:t>Ultimate weight management solution</a:t>
            </a:r>
            <a:endParaRPr lang="en-US" sz="2000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29000" y="1047750"/>
            <a:ext cx="4953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全面及個人化的減重計劃</a:t>
            </a:r>
            <a:endParaRPr lang="en-US" altLang="zh-TW" sz="2200" dirty="0" smtClean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重塑及改善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新陳代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謝</a:t>
            </a:r>
            <a:endParaRPr lang="en-US" altLang="zh-TW" sz="2200" dirty="0" smtClean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減去體重、脂肪及身體多餘尺寸</a:t>
            </a:r>
            <a:endParaRPr lang="en-US" altLang="zh-TW" sz="2200" dirty="0" smtClean="0">
              <a:latin typeface="Calibri"/>
              <a:ea typeface="Heiti TC Light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持續成功的減重方案</a:t>
            </a:r>
            <a:endParaRPr lang="en-US" sz="2200" dirty="0">
              <a:latin typeface="Calibri"/>
              <a:ea typeface="Heiti TC Light"/>
              <a:cs typeface="Calibri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0" y="3914091"/>
            <a:ext cx="9144000" cy="1213860"/>
            <a:chOff x="0" y="3914091"/>
            <a:chExt cx="9144000" cy="121386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914091"/>
              <a:ext cx="4572000" cy="121386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14091"/>
              <a:ext cx="4572000" cy="1213860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0" y="3914091"/>
            <a:ext cx="9144000" cy="1229409"/>
          </a:xfrm>
          <a:prstGeom prst="rect">
            <a:avLst/>
          </a:prstGeom>
          <a:solidFill>
            <a:schemeClr val="bg1">
              <a:lumMod val="95000"/>
              <a:alpha val="3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ea typeface="Heiti TC Light"/>
              <a:cs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58" y="1450091"/>
            <a:ext cx="1751284" cy="169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17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" y="-4330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" y="-13855"/>
            <a:ext cx="9144001" cy="5387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>
              <a:solidFill>
                <a:srgbClr val="8064A2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0744" y="98301"/>
            <a:ext cx="8186056" cy="5929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2015</a:t>
            </a:r>
            <a:r>
              <a:rPr lang="zh-TW" altLang="en-US" sz="3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產品專題</a:t>
            </a:r>
            <a:r>
              <a:rPr lang="zh-TW" altLang="en-US" sz="3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會 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Product Symposium</a:t>
            </a:r>
            <a:endParaRPr lang="en-US" sz="3600" dirty="0">
              <a:solidFill>
                <a:srgbClr val="000000"/>
              </a:solidFill>
              <a:effectLst>
                <a:outerShdw blurRad="63500" dist="35560" dir="2700000" algn="ctr" rotWithShape="0">
                  <a:srgbClr val="3B3B3B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2"/>
          <a:stretch/>
        </p:blipFill>
        <p:spPr bwMode="auto">
          <a:xfrm>
            <a:off x="404814" y="842769"/>
            <a:ext cx="4527233" cy="4300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4450" y="1792984"/>
            <a:ext cx="36480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日期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2015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年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8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月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29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至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30</a:t>
            </a:r>
            <a:r>
              <a:rPr lang="zh-TW" altLang="en-US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日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地點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：九龍灣國際展貿中心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</a:t>
            </a:r>
            <a:b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門票</a:t>
            </a:r>
            <a:r>
              <a:rPr lang="zh-TW" alt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：</a:t>
            </a:r>
            <a:r>
              <a:rPr lang="en-US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HK$1,190.00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24450" y="2825413"/>
            <a:ext cx="36480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Date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Aug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 29 </a:t>
            </a:r>
            <a:r>
              <a:rPr lang="en-US" altLang="zh-TW" sz="20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Aug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. 30</a:t>
            </a:r>
          </a:p>
          <a:p>
            <a:pPr defTabSz="457200"/>
            <a:r>
              <a:rPr lang="en-US" altLang="zh-TW" sz="2000" b="1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Venue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</a:t>
            </a:r>
            <a:r>
              <a:rPr lang="en-US" altLang="zh-TW" sz="2000" dirty="0" err="1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Kowloonbay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 International Trade &amp; Exhibition Center (KITEC)</a:t>
            </a:r>
          </a:p>
          <a:p>
            <a:pPr defTabSz="457200"/>
            <a:r>
              <a:rPr lang="en-US" altLang="zh-TW" sz="2000" b="1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Price</a:t>
            </a:r>
            <a:r>
              <a:rPr lang="en-US" altLang="zh-TW" sz="20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: HK$1,190.00</a:t>
            </a:r>
          </a:p>
        </p:txBody>
      </p:sp>
    </p:spTree>
    <p:extLst>
      <p:ext uri="{BB962C8B-B14F-4D97-AF65-F5344CB8AC3E}">
        <p14:creationId xmlns:p14="http://schemas.microsoft.com/office/powerpoint/2010/main" val="234109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1" y="-4330"/>
            <a:ext cx="9144001" cy="5387546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 smtClean="0">
              <a:solidFill>
                <a:srgbClr val="8064A2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" y="-13855"/>
            <a:ext cx="9144001" cy="538754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457200"/>
            <a:endParaRPr lang="en-US" sz="6000" dirty="0">
              <a:solidFill>
                <a:srgbClr val="8064A2">
                  <a:lumMod val="50000"/>
                </a:srgbClr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00744" y="98301"/>
            <a:ext cx="8186056" cy="5929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2015</a:t>
            </a:r>
            <a:r>
              <a:rPr lang="zh-TW" altLang="en-US" sz="3600" dirty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產品專題</a:t>
            </a:r>
            <a:r>
              <a:rPr lang="zh-TW" altLang="en-US" sz="3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會 </a:t>
            </a:r>
            <a:r>
              <a:rPr lang="en-US" sz="3600" dirty="0" smtClean="0">
                <a:solidFill>
                  <a:prstClr val="black"/>
                </a:solidFill>
                <a:latin typeface="Calibri"/>
                <a:ea typeface="Heiti TC Light"/>
                <a:cs typeface="Calibri"/>
              </a:rPr>
              <a:t>Product Symposium</a:t>
            </a:r>
            <a:endParaRPr lang="en-US" sz="3600" dirty="0">
              <a:solidFill>
                <a:srgbClr val="000000"/>
              </a:solidFill>
              <a:effectLst>
                <a:outerShdw blurRad="63500" dist="35560" dir="2700000" algn="ctr" rotWithShape="0">
                  <a:srgbClr val="3B3B3B"/>
                </a:outerShdw>
              </a:effectLst>
              <a:latin typeface="Calibri"/>
              <a:ea typeface="Heiti TC Light"/>
              <a:cs typeface="Calibri"/>
            </a:endParaRPr>
          </a:p>
        </p:txBody>
      </p:sp>
      <p:grpSp>
        <p:nvGrpSpPr>
          <p:cNvPr id="8" name="Group 108"/>
          <p:cNvGrpSpPr/>
          <p:nvPr/>
        </p:nvGrpSpPr>
        <p:grpSpPr>
          <a:xfrm>
            <a:off x="4804137" y="2961897"/>
            <a:ext cx="1670586" cy="2237678"/>
            <a:chOff x="2538611" y="12297449"/>
            <a:chExt cx="2088232" cy="2797097"/>
          </a:xfrm>
        </p:grpSpPr>
        <p:pic>
          <p:nvPicPr>
            <p:cNvPr id="9" name="Picture 8" descr="CharleenKuo_2014.jpg"/>
            <p:cNvPicPr>
              <a:picLocks noChangeAspect="1"/>
            </p:cNvPicPr>
            <p:nvPr/>
          </p:nvPicPr>
          <p:blipFill>
            <a:blip r:embed="rId3" cstate="print"/>
            <a:srcRect l="22148" t="7812" r="13868" b="51564"/>
            <a:stretch>
              <a:fillRect/>
            </a:stretch>
          </p:blipFill>
          <p:spPr>
            <a:xfrm>
              <a:off x="2802513" y="12297449"/>
              <a:ext cx="1554480" cy="15544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/>
            <p:cNvSpPr/>
            <p:nvPr/>
          </p:nvSpPr>
          <p:spPr>
            <a:xfrm>
              <a:off x="2538611" y="13824966"/>
              <a:ext cx="2088232" cy="1269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TW" sz="1100" b="1" dirty="0" smtClean="0">
                  <a:solidFill>
                    <a:srgbClr val="00A9CC"/>
                  </a:solidFill>
                  <a:latin typeface="Calibri"/>
                  <a:ea typeface="Heiti TC Light"/>
                  <a:cs typeface="Calibri"/>
                </a:rPr>
                <a:t>CHARLEEN KAO</a:t>
              </a:r>
            </a:p>
            <a:p>
              <a:pPr algn="ctr" defTabSz="457200"/>
              <a:r>
                <a:rPr lang="en-US" altLang="zh-TW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Motives®</a:t>
              </a:r>
              <a:r>
                <a:rPr lang="zh-TW" altLang="en-US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業務及訓練發展顧問（台灣）</a:t>
              </a:r>
              <a:endParaRPr lang="en-US" altLang="zh-TW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en-US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Motives® SALES &amp; TRAINING CONSULTANT  </a:t>
              </a:r>
              <a:br>
                <a:rPr lang="en-US" altLang="en-US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</a:br>
              <a:endParaRPr lang="en-US" altLang="en-US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11" name="Group 91"/>
          <p:cNvGrpSpPr/>
          <p:nvPr/>
        </p:nvGrpSpPr>
        <p:grpSpPr>
          <a:xfrm>
            <a:off x="4532785" y="859255"/>
            <a:ext cx="1555373" cy="2086058"/>
            <a:chOff x="2780412" y="10911089"/>
            <a:chExt cx="1944216" cy="2607572"/>
          </a:xfrm>
        </p:grpSpPr>
        <p:sp>
          <p:nvSpPr>
            <p:cNvPr id="12" name="Rectangle 11"/>
            <p:cNvSpPr/>
            <p:nvPr/>
          </p:nvSpPr>
          <p:spPr>
            <a:xfrm>
              <a:off x="2780412" y="12460679"/>
              <a:ext cx="1944216" cy="1057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TW" sz="1100" b="1" dirty="0" smtClean="0">
                  <a:solidFill>
                    <a:srgbClr val="00A9CC"/>
                  </a:solidFill>
                  <a:latin typeface="Calibri"/>
                  <a:ea typeface="Heiti TC Light"/>
                  <a:cs typeface="Calibri"/>
                </a:rPr>
                <a:t>DR. JEFF STRONG</a:t>
              </a:r>
            </a:p>
            <a:p>
              <a:pPr algn="ctr" defTabSz="457200"/>
              <a:r>
                <a:rPr lang="zh-TW" altLang="en-US" sz="1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賀發研究機構</a:t>
              </a:r>
              <a:endParaRPr lang="en-US" altLang="zh-TW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zh-TW" altLang="en-US" sz="1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亞太區科學通訊總監</a:t>
              </a:r>
              <a:endParaRPr lang="en-US" altLang="zh-TW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zh-TW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DIRECTOR OF SCIENTIFIC COMMUNICATIONS</a:t>
              </a:r>
            </a:p>
          </p:txBody>
        </p:sp>
        <p:pic>
          <p:nvPicPr>
            <p:cNvPr id="14" name="Picture 13" descr="Dr.JeffStrong_201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2979167" y="10911089"/>
              <a:ext cx="1554480" cy="15544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5" name="Group 101"/>
          <p:cNvGrpSpPr/>
          <p:nvPr/>
        </p:nvGrpSpPr>
        <p:grpSpPr>
          <a:xfrm>
            <a:off x="609603" y="2979159"/>
            <a:ext cx="1845948" cy="1962415"/>
            <a:chOff x="5926188" y="9776414"/>
            <a:chExt cx="2307434" cy="2453019"/>
          </a:xfrm>
        </p:grpSpPr>
        <p:pic>
          <p:nvPicPr>
            <p:cNvPr id="16" name="Picture 15" descr="StephenNgan_2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76781" y="9776414"/>
              <a:ext cx="1554480" cy="15544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Rectangle 16"/>
            <p:cNvSpPr/>
            <p:nvPr/>
          </p:nvSpPr>
          <p:spPr>
            <a:xfrm>
              <a:off x="5926188" y="11306103"/>
              <a:ext cx="23074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TW" sz="1100" b="1" dirty="0" smtClean="0">
                  <a:solidFill>
                    <a:srgbClr val="00A9CC"/>
                  </a:solidFill>
                  <a:latin typeface="Calibri"/>
                  <a:ea typeface="Heiti TC Light"/>
                  <a:cs typeface="Calibri"/>
                </a:rPr>
                <a:t>STEPHEN NGAN</a:t>
              </a:r>
            </a:p>
            <a:p>
              <a:pPr algn="ctr" defTabSz="457200"/>
              <a:r>
                <a:rPr lang="en-US" altLang="zh-TW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JAS &amp; Associates </a:t>
              </a:r>
              <a:br>
                <a:rPr lang="en-US" altLang="zh-TW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</a:br>
              <a:r>
                <a:rPr lang="zh-TW" altLang="en-US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保健營養市場推廣部主管</a:t>
              </a:r>
              <a:endParaRPr lang="en-US" altLang="zh-TW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zh-TW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HEAD OF HEALTHCARE MARKETING</a:t>
              </a:r>
            </a:p>
          </p:txBody>
        </p:sp>
      </p:grpSp>
      <p:grpSp>
        <p:nvGrpSpPr>
          <p:cNvPr id="18" name="Group 153"/>
          <p:cNvGrpSpPr/>
          <p:nvPr/>
        </p:nvGrpSpPr>
        <p:grpSpPr>
          <a:xfrm>
            <a:off x="514375" y="907703"/>
            <a:ext cx="1455400" cy="1798479"/>
            <a:chOff x="4456410" y="9651082"/>
            <a:chExt cx="1819250" cy="2248099"/>
          </a:xfrm>
        </p:grpSpPr>
        <p:pic>
          <p:nvPicPr>
            <p:cNvPr id="19" name="Picture 18" descr="EmmyYeung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84551" y="9651082"/>
              <a:ext cx="1554480" cy="15544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4456410" y="11206683"/>
              <a:ext cx="1819250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TW" sz="1100" b="1" dirty="0" smtClean="0">
                  <a:solidFill>
                    <a:srgbClr val="00A9CC"/>
                  </a:solidFill>
                  <a:latin typeface="Calibri"/>
                  <a:ea typeface="Heiti TC Light"/>
                  <a:cs typeface="Calibri"/>
                </a:rPr>
                <a:t>EMMY YEUNG</a:t>
              </a:r>
            </a:p>
            <a:p>
              <a:pPr algn="ctr" defTabSz="457200"/>
              <a:r>
                <a:rPr lang="zh-TW" altLang="en-US" sz="1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美安香港產品拓展經理</a:t>
              </a:r>
              <a:endParaRPr lang="en-US" altLang="zh-TW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zh-TW" sz="90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PRODUCT MANAGER</a:t>
              </a:r>
              <a:endParaRPr lang="en-US" altLang="zh-TW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571775" y="831503"/>
            <a:ext cx="1455400" cy="1860775"/>
            <a:chOff x="2815635" y="201427"/>
            <a:chExt cx="1819250" cy="2325969"/>
          </a:xfrm>
        </p:grpSpPr>
        <p:sp>
          <p:nvSpPr>
            <p:cNvPr id="22" name="Rectangle 21"/>
            <p:cNvSpPr/>
            <p:nvPr/>
          </p:nvSpPr>
          <p:spPr>
            <a:xfrm>
              <a:off x="2815635" y="1834898"/>
              <a:ext cx="1819250" cy="692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TW" sz="1100" b="1" dirty="0" smtClean="0">
                  <a:solidFill>
                    <a:srgbClr val="00A9CC"/>
                  </a:solidFill>
                  <a:latin typeface="Calibri"/>
                  <a:ea typeface="Heiti TC Light"/>
                  <a:cs typeface="Calibri"/>
                </a:rPr>
                <a:t>JASON LAM</a:t>
              </a:r>
            </a:p>
            <a:p>
              <a:pPr algn="ctr" defTabSz="457200"/>
              <a:r>
                <a:rPr lang="zh-TW" altLang="en-US" sz="10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美安香港產品拓</a:t>
              </a:r>
              <a:r>
                <a:rPr lang="zh-TW" altLang="en-US" sz="1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展主任</a:t>
              </a:r>
              <a:endParaRPr lang="en-US" altLang="zh-TW" sz="10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zh-TW" sz="900" dirty="0" smtClean="0">
                  <a:solidFill>
                    <a:srgbClr val="404040"/>
                  </a:solidFill>
                  <a:latin typeface="Calibri"/>
                  <a:ea typeface="Heiti TC Light"/>
                  <a:cs typeface="Calibri"/>
                </a:rPr>
                <a:t>PRODUCT OFFICER</a:t>
              </a:r>
              <a:endParaRPr lang="en-US" altLang="zh-TW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0801" y="201427"/>
              <a:ext cx="1266605" cy="166733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2628900" y="2973117"/>
            <a:ext cx="1809730" cy="2240197"/>
            <a:chOff x="6378579" y="2701354"/>
            <a:chExt cx="2262162" cy="2800247"/>
          </a:xfrm>
        </p:grpSpPr>
        <p:sp>
          <p:nvSpPr>
            <p:cNvPr id="25" name="Rectangle 24"/>
            <p:cNvSpPr/>
            <p:nvPr/>
          </p:nvSpPr>
          <p:spPr>
            <a:xfrm>
              <a:off x="6378579" y="4232022"/>
              <a:ext cx="2262162" cy="1269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TW" sz="1100" b="1" dirty="0" smtClean="0">
                  <a:solidFill>
                    <a:srgbClr val="00A9CC"/>
                  </a:solidFill>
                  <a:latin typeface="Calibri"/>
                  <a:ea typeface="Heiti TC Light"/>
                  <a:cs typeface="Calibri"/>
                </a:rPr>
                <a:t>CHU-YA YANG</a:t>
              </a:r>
            </a:p>
            <a:p>
              <a:pPr algn="ctr" defTabSz="457200"/>
              <a:r>
                <a:rPr lang="zh-TW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營養學博士</a:t>
              </a:r>
              <a:r>
                <a:rPr lang="zh-TW" altLang="en-US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及</a:t>
              </a:r>
              <a:r>
                <a:rPr lang="en-US" altLang="zh-TW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TLS®</a:t>
              </a:r>
              <a:r>
                <a:rPr lang="zh-TW" altLang="en-US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業務及</a:t>
              </a:r>
              <a:endParaRPr lang="en-US" altLang="zh-TW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zh-TW" altLang="en-US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訓練發展顧問（台灣）</a:t>
              </a:r>
              <a:endParaRPr lang="en-US" altLang="zh-TW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en-US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PHD in NUTRITIONAL SCIENCE &amp; TLS® SALES &amp; TRAINING CONSULTANT  (TW)</a:t>
              </a:r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52"/>
            <a:stretch/>
          </p:blipFill>
          <p:spPr bwMode="auto">
            <a:xfrm>
              <a:off x="6712690" y="2701354"/>
              <a:ext cx="1696434" cy="155448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26"/>
          <p:cNvGrpSpPr/>
          <p:nvPr/>
        </p:nvGrpSpPr>
        <p:grpSpPr>
          <a:xfrm>
            <a:off x="6742585" y="807390"/>
            <a:ext cx="1555373" cy="2486902"/>
            <a:chOff x="2389621" y="4767543"/>
            <a:chExt cx="1944216" cy="3108628"/>
          </a:xfrm>
        </p:grpSpPr>
        <p:sp>
          <p:nvSpPr>
            <p:cNvPr id="28" name="Rectangle 27"/>
            <p:cNvSpPr/>
            <p:nvPr/>
          </p:nvSpPr>
          <p:spPr>
            <a:xfrm>
              <a:off x="2389621" y="6433468"/>
              <a:ext cx="1944216" cy="14427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US" altLang="zh-TW" sz="1100" b="1" dirty="0" smtClean="0">
                  <a:solidFill>
                    <a:srgbClr val="00A9CC"/>
                  </a:solidFill>
                  <a:latin typeface="Calibri"/>
                  <a:ea typeface="Heiti TC Light"/>
                  <a:cs typeface="Calibri"/>
                </a:rPr>
                <a:t>SYLVIA LAM</a:t>
              </a:r>
            </a:p>
            <a:p>
              <a:pPr algn="ctr" defTabSz="457200"/>
              <a:r>
                <a:rPr lang="zh-TW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香港營養師協會會</a:t>
              </a:r>
              <a:r>
                <a:rPr lang="zh-TW" altLang="en-US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長</a:t>
              </a:r>
              <a:endParaRPr lang="en-US" altLang="zh-TW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zh-TW" altLang="en-US" sz="11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高級註冊營養</a:t>
              </a:r>
              <a:r>
                <a:rPr lang="zh-TW" altLang="en-US" sz="11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師</a:t>
              </a:r>
              <a:endParaRPr lang="en-US" altLang="zh-TW" sz="11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zh-TW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CHAIRMAN OF DIETITIANS ASSOCATION</a:t>
              </a:r>
              <a:endParaRPr lang="en-US" altLang="zh-TW" sz="900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Heiti TC Light"/>
                <a:cs typeface="Calibri"/>
              </a:endParaRPr>
            </a:p>
            <a:p>
              <a:pPr algn="ctr" defTabSz="457200"/>
              <a:r>
                <a:rPr lang="en-US" altLang="zh-TW" sz="9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Heiti TC Light"/>
                  <a:cs typeface="Calibri"/>
                </a:rPr>
                <a:t>SENIOR REGISTERED DIETITIAN</a:t>
              </a:r>
            </a:p>
          </p:txBody>
        </p:sp>
        <p:pic>
          <p:nvPicPr>
            <p:cNvPr id="29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4660" y="4767543"/>
              <a:ext cx="1354138" cy="16982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27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94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1" y="2387600"/>
            <a:ext cx="21336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2" b="16923"/>
          <a:stretch/>
        </p:blipFill>
        <p:spPr>
          <a:xfrm>
            <a:off x="6400801" y="3867150"/>
            <a:ext cx="2133600" cy="1612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"/>
          <a:stretch/>
        </p:blipFill>
        <p:spPr>
          <a:xfrm>
            <a:off x="241300" y="952500"/>
            <a:ext cx="5473700" cy="41719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14400" y="-19050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低升糖指數飲食</a:t>
            </a:r>
            <a:endParaRPr lang="en-US" altLang="zh-TW" sz="32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pPr>
              <a:defRPr/>
            </a:pPr>
            <a:r>
              <a:rPr lang="en-US" altLang="zh-TW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Low Glycemic Index Diet</a:t>
            </a:r>
            <a:endParaRPr lang="en-US" sz="32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b="14728"/>
          <a:stretch/>
        </p:blipFill>
        <p:spPr>
          <a:xfrm>
            <a:off x="6400800" y="971550"/>
            <a:ext cx="2133600" cy="136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494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-19050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身體構成</a:t>
            </a:r>
            <a:r>
              <a:rPr lang="en-US" altLang="zh-TW" sz="32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32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altLang="zh-TW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Body Composition</a:t>
            </a:r>
            <a:endParaRPr lang="en-US" sz="28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19800" y="2863155"/>
            <a:ext cx="297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 Main Focuses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 smtClean="0"/>
              <a:t>Fat Loss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TW" sz="2000" dirty="0" smtClean="0"/>
              <a:t>Maintain &amp; </a:t>
            </a:r>
            <a:r>
              <a:rPr lang="en-US" sz="2000" dirty="0" smtClean="0"/>
              <a:t>Gain Lean Muscle Mass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19800" y="1581150"/>
            <a:ext cx="289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ea typeface="華康儷中黑" panose="020B0509000000000000" pitchFamily="49" charset="-120"/>
              </a:rPr>
              <a:t>2</a:t>
            </a:r>
            <a:r>
              <a:rPr lang="zh-TW" altLang="en-US" sz="2800" b="1" dirty="0" smtClean="0">
                <a:ea typeface="華康儷中黑" panose="020B0509000000000000" pitchFamily="49" charset="-120"/>
              </a:rPr>
              <a:t>大關鍵</a:t>
            </a:r>
            <a:endParaRPr lang="en-US" altLang="zh-TW" sz="2800" b="1" dirty="0" smtClean="0">
              <a:ea typeface="華康儷中黑" panose="020B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華康儷中黑" panose="020B0509000000000000" pitchFamily="49" charset="-120"/>
              </a:rPr>
              <a:t>減去脂肪</a:t>
            </a:r>
            <a:endParaRPr lang="en-US" altLang="zh-TW" sz="2000" dirty="0" smtClean="0">
              <a:ea typeface="華康儷中黑" panose="020B0509000000000000" pitchFamily="49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2000" dirty="0" smtClean="0">
                <a:ea typeface="華康儷中黑" panose="020B0509000000000000" pitchFamily="49" charset="-120"/>
              </a:rPr>
              <a:t>維持及增加肌肉量</a:t>
            </a:r>
            <a:endParaRPr lang="en-US" sz="2000" dirty="0">
              <a:ea typeface="華康儷中黑" panose="020B0509000000000000" pitchFamily="49" charset="-12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26419"/>
            <a:ext cx="4822658" cy="20787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204249"/>
            <a:ext cx="2790825" cy="1860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3204250"/>
            <a:ext cx="2802490" cy="186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87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14400" y="-19050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行為修正</a:t>
            </a:r>
            <a:endParaRPr lang="en-US" sz="32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Behavior Modification</a:t>
            </a:r>
            <a:endParaRPr lang="en-US" sz="28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87457372"/>
              </p:ext>
            </p:extLst>
          </p:nvPr>
        </p:nvGraphicFramePr>
        <p:xfrm>
          <a:off x="914400" y="1123950"/>
          <a:ext cx="7391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89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88317"/>
            <a:ext cx="2819400" cy="19644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4400" y="58728"/>
            <a:ext cx="8229600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現今巿面上其中一種最熾熱的減重成份</a:t>
            </a:r>
            <a:endParaRPr lang="en-US" sz="2800" b="1" dirty="0" smtClean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r>
              <a:rPr lang="en-US" altLang="zh-TW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One</a:t>
            </a:r>
            <a:r>
              <a:rPr lang="zh-TW" altLang="en-US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of</a:t>
            </a:r>
            <a:r>
              <a:rPr lang="zh-TW" altLang="en-US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the</a:t>
            </a:r>
            <a:r>
              <a:rPr lang="zh-TW" altLang="en-US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H</a:t>
            </a:r>
            <a:r>
              <a:rPr lang="en-US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ottest </a:t>
            </a:r>
            <a:r>
              <a:rPr lang="en-US" sz="21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ingredients </a:t>
            </a:r>
            <a:r>
              <a:rPr lang="en-US" sz="21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in weight loss market</a:t>
            </a:r>
            <a:endParaRPr lang="en-US" sz="21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52750"/>
            <a:ext cx="2819400" cy="21145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57600" y="971550"/>
            <a:ext cx="5410200" cy="4076700"/>
            <a:chOff x="3657600" y="971550"/>
            <a:chExt cx="5410200" cy="4076700"/>
          </a:xfrm>
        </p:grpSpPr>
        <p:sp>
          <p:nvSpPr>
            <p:cNvPr id="2" name="TextBox 1"/>
            <p:cNvSpPr txBox="1"/>
            <p:nvPr/>
          </p:nvSpPr>
          <p:spPr>
            <a:xfrm>
              <a:off x="4114800" y="971550"/>
              <a:ext cx="4343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2400" b="1" dirty="0">
                  <a:latin typeface="Calibri"/>
                  <a:ea typeface="Heiti TC Light"/>
                  <a:cs typeface="Calibri"/>
                </a:rPr>
                <a:t>青咖啡</a:t>
              </a:r>
              <a:r>
                <a:rPr lang="zh-TW" altLang="en-US" sz="2400" b="1" dirty="0" smtClean="0">
                  <a:latin typeface="Calibri"/>
                  <a:ea typeface="Heiti TC Light"/>
                  <a:cs typeface="Calibri"/>
                </a:rPr>
                <a:t>豆</a:t>
              </a:r>
              <a:endParaRPr lang="en-US" sz="2400" b="1" dirty="0">
                <a:latin typeface="Calibri"/>
                <a:ea typeface="Heiti TC Light"/>
                <a:cs typeface="Calibri"/>
              </a:endParaRPr>
            </a:p>
            <a:p>
              <a:pPr algn="ctr"/>
              <a:r>
                <a:rPr lang="en-US" sz="2400" b="1" dirty="0" smtClean="0">
                  <a:latin typeface="Calibri"/>
                  <a:ea typeface="Heiti TC Light"/>
                  <a:cs typeface="Calibri"/>
                </a:rPr>
                <a:t>Green Coffee Bean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790950"/>
              <a:ext cx="4191000" cy="12573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657600" y="1733550"/>
              <a:ext cx="266700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zh-TW" altLang="en-US" sz="2000" dirty="0" smtClean="0">
                  <a:latin typeface="Calibri"/>
                  <a:ea typeface="Heiti TC Light"/>
                  <a:cs typeface="Calibri"/>
                </a:rPr>
                <a:t>未經烘焙</a:t>
              </a:r>
              <a:endParaRPr lang="en-US" altLang="zh-TW" sz="2000" dirty="0">
                <a:latin typeface="Calibri"/>
                <a:ea typeface="Heiti TC Light"/>
                <a:cs typeface="Calibri"/>
              </a:endParaRPr>
            </a:p>
            <a:p>
              <a:pPr marL="171450" indent="-171450">
                <a:buFontTx/>
                <a:buChar char="-"/>
              </a:pPr>
              <a:r>
                <a:rPr lang="zh-TW" altLang="en-US" sz="2000" dirty="0" smtClean="0">
                  <a:latin typeface="Calibri"/>
                  <a:ea typeface="Heiti TC Light"/>
                  <a:cs typeface="Calibri"/>
                </a:rPr>
                <a:t>低咖啡因</a:t>
              </a:r>
              <a:endParaRPr lang="en-US" altLang="zh-TW" sz="2000" dirty="0" smtClean="0">
                <a:latin typeface="Calibri"/>
                <a:ea typeface="Heiti TC Light"/>
                <a:cs typeface="Calibri"/>
              </a:endParaRPr>
            </a:p>
            <a:p>
              <a:pPr marL="171450" indent="-171450">
                <a:buFontTx/>
                <a:buChar char="-"/>
              </a:pPr>
              <a:r>
                <a:rPr lang="zh-TW" altLang="en-US" sz="2000" b="1" dirty="0" smtClean="0">
                  <a:solidFill>
                    <a:srgbClr val="FF0000"/>
                  </a:solidFill>
                  <a:latin typeface="Calibri"/>
                  <a:ea typeface="Heiti TC Light"/>
                  <a:cs typeface="Calibri"/>
                </a:rPr>
                <a:t>含有綠原素</a:t>
              </a:r>
              <a:endParaRPr lang="en-US" altLang="zh-TW" sz="2000" b="1" dirty="0">
                <a:solidFill>
                  <a:srgbClr val="FF0000"/>
                </a:solidFill>
                <a:latin typeface="Calibri"/>
                <a:ea typeface="Heiti TC Light"/>
                <a:cs typeface="Calibri"/>
              </a:endParaRPr>
            </a:p>
            <a:p>
              <a:pPr marL="171450" indent="-171450">
                <a:buFontTx/>
                <a:buChar char="-"/>
              </a:pPr>
              <a:r>
                <a:rPr lang="zh-TW" altLang="en-US" sz="2000" dirty="0" smtClean="0">
                  <a:latin typeface="Calibri"/>
                  <a:ea typeface="Heiti TC Light"/>
                  <a:cs typeface="Calibri"/>
                </a:rPr>
                <a:t>減慢碳水化合物的吸收，幫助燃燒脂肪</a:t>
              </a:r>
              <a:endParaRPr lang="en-US" altLang="zh-TW" sz="2000" dirty="0">
                <a:latin typeface="Calibri"/>
                <a:ea typeface="Heiti TC Light"/>
                <a:cs typeface="Calibri"/>
              </a:endParaRPr>
            </a:p>
            <a:p>
              <a:pPr marL="171450" indent="-171450">
                <a:buFontTx/>
                <a:buChar char="-"/>
              </a:pPr>
              <a:r>
                <a:rPr lang="zh-TW" altLang="en-US" sz="2000" dirty="0" smtClean="0">
                  <a:latin typeface="Calibri"/>
                  <a:ea typeface="Heiti TC Light"/>
                  <a:cs typeface="Calibri"/>
                </a:rPr>
                <a:t>絕無副作用</a:t>
              </a:r>
              <a:endParaRPr lang="en-US" altLang="zh-TW" sz="2000" dirty="0" smtClean="0"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24600" y="1733550"/>
              <a:ext cx="2743200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buFontTx/>
                <a:buChar char="-"/>
              </a:pPr>
              <a:r>
                <a:rPr lang="en-US" dirty="0">
                  <a:latin typeface="Calibri"/>
                  <a:ea typeface="Heiti TC Light"/>
                  <a:cs typeface="Calibri"/>
                </a:rPr>
                <a:t>Unroasted</a:t>
              </a:r>
            </a:p>
            <a:p>
              <a:pPr marL="171450" indent="-171450">
                <a:buFontTx/>
                <a:buChar char="-"/>
              </a:pPr>
              <a:r>
                <a:rPr lang="en-US" dirty="0">
                  <a:latin typeface="Calibri"/>
                  <a:ea typeface="Heiti TC Light"/>
                  <a:cs typeface="Calibri"/>
                </a:rPr>
                <a:t>Low in Caffeine </a:t>
              </a:r>
              <a:endParaRPr lang="en-US" dirty="0" smtClean="0">
                <a:latin typeface="Calibri"/>
                <a:ea typeface="Heiti TC Light"/>
                <a:cs typeface="Calibri"/>
              </a:endParaRPr>
            </a:p>
            <a:p>
              <a:pPr marL="171450" indent="-171450">
                <a:buFontTx/>
                <a:buChar char="-"/>
              </a:pPr>
              <a:r>
                <a:rPr lang="en-US" b="1" dirty="0" smtClean="0">
                  <a:solidFill>
                    <a:srgbClr val="FF0000"/>
                  </a:solidFill>
                  <a:latin typeface="Calibri"/>
                  <a:ea typeface="Heiti TC Light"/>
                  <a:cs typeface="Calibri"/>
                </a:rPr>
                <a:t>Contain </a:t>
              </a:r>
              <a:r>
                <a:rPr lang="en-US" b="1" dirty="0" err="1">
                  <a:solidFill>
                    <a:srgbClr val="FF0000"/>
                  </a:solidFill>
                  <a:latin typeface="Calibri"/>
                  <a:ea typeface="Heiti TC Light"/>
                  <a:cs typeface="Calibri"/>
                </a:rPr>
                <a:t>Chlorogenic</a:t>
              </a:r>
              <a:r>
                <a:rPr lang="en-US" b="1" dirty="0">
                  <a:solidFill>
                    <a:srgbClr val="FF0000"/>
                  </a:solidFill>
                  <a:latin typeface="Calibri"/>
                  <a:ea typeface="Heiti TC Light"/>
                  <a:cs typeface="Calibri"/>
                </a:rPr>
                <a:t> Acid</a:t>
              </a:r>
            </a:p>
            <a:p>
              <a:pPr marL="171450" indent="-171450">
                <a:buFontTx/>
                <a:buChar char="-"/>
              </a:pPr>
              <a:r>
                <a:rPr lang="en-US" dirty="0">
                  <a:latin typeface="Calibri"/>
                  <a:ea typeface="Heiti TC Light"/>
                  <a:cs typeface="Calibri"/>
                </a:rPr>
                <a:t>Help in weight loss by slowing down fat absorption</a:t>
              </a:r>
            </a:p>
            <a:p>
              <a:pPr marL="171450" indent="-171450">
                <a:buFontTx/>
                <a:buChar char="-"/>
              </a:pPr>
              <a:r>
                <a:rPr lang="en-US" dirty="0">
                  <a:latin typeface="Calibri"/>
                  <a:ea typeface="Heiti TC Light"/>
                  <a:cs typeface="Calibri"/>
                </a:rPr>
                <a:t>No side effects</a:t>
              </a:r>
              <a:endParaRPr lang="zh-TW" altLang="en-US" dirty="0">
                <a:latin typeface="Calibri"/>
                <a:ea typeface="Heiti TC Ligh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965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114800" y="1594068"/>
            <a:ext cx="44196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zh-TW" altLang="en-US" dirty="0">
                <a:latin typeface="Calibri"/>
                <a:ea typeface="Heiti TC Light"/>
                <a:cs typeface="Calibri"/>
              </a:rPr>
              <a:t>經過高溫烘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焙</a:t>
            </a:r>
            <a:endParaRPr lang="en-US" altLang="zh-TW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zh-TW" altLang="en-US" dirty="0" smtClean="0">
                <a:latin typeface="Calibri"/>
                <a:ea typeface="Heiti TC Light"/>
                <a:cs typeface="Calibri"/>
              </a:rPr>
              <a:t>高咖啡因一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杯含</a:t>
            </a:r>
            <a:r>
              <a:rPr lang="en-US" altLang="zh-TW" dirty="0">
                <a:latin typeface="Calibri"/>
                <a:ea typeface="Heiti TC Light"/>
                <a:cs typeface="Calibri"/>
              </a:rPr>
              <a:t>200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毫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克</a:t>
            </a:r>
            <a:endParaRPr lang="en-US" altLang="zh-TW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zh-TW" altLang="en-US" dirty="0" smtClean="0">
                <a:latin typeface="Calibri"/>
                <a:ea typeface="Heiti TC Light"/>
                <a:cs typeface="Calibri"/>
              </a:rPr>
              <a:t>綠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原素已流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失</a:t>
            </a:r>
            <a:endParaRPr lang="en-US" altLang="zh-TW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zh-TW" altLang="en-US" dirty="0" smtClean="0">
                <a:latin typeface="Calibri"/>
                <a:ea typeface="Heiti TC Light"/>
                <a:cs typeface="Calibri"/>
              </a:rPr>
              <a:t>通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過抑制食慾幫助減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肥</a:t>
            </a:r>
            <a:endParaRPr lang="en-US" altLang="zh-TW" dirty="0" smtClean="0"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zh-TW" altLang="en-US" dirty="0" smtClean="0">
                <a:latin typeface="Calibri"/>
                <a:ea typeface="Heiti TC Light"/>
                <a:cs typeface="Calibri"/>
              </a:rPr>
              <a:t>可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能會引起失眠、精神緊張、煩躁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不</a:t>
            </a:r>
            <a:r>
              <a:rPr lang="en-US" altLang="zh-TW" dirty="0" smtClean="0">
                <a:latin typeface="Calibri"/>
                <a:ea typeface="Heiti TC Light"/>
                <a:cs typeface="Calibri"/>
              </a:rPr>
              <a:t/>
            </a:r>
            <a:br>
              <a:rPr lang="en-US" altLang="zh-TW" dirty="0" smtClean="0">
                <a:latin typeface="Calibri"/>
                <a:ea typeface="Heiti TC Light"/>
                <a:cs typeface="Calibri"/>
              </a:rPr>
            </a:br>
            <a:r>
              <a:rPr lang="zh-TW" altLang="en-US" dirty="0" smtClean="0">
                <a:latin typeface="Calibri"/>
                <a:ea typeface="Heiti TC Light"/>
                <a:cs typeface="Calibri"/>
              </a:rPr>
              <a:t>安、</a:t>
            </a:r>
            <a:r>
              <a:rPr lang="zh-TW" altLang="en-US" dirty="0">
                <a:latin typeface="Calibri"/>
                <a:ea typeface="Heiti TC Light"/>
                <a:cs typeface="Calibri"/>
              </a:rPr>
              <a:t>易怒、胃部不適、心跳加快等徵</a:t>
            </a:r>
            <a:r>
              <a:rPr lang="zh-TW" altLang="en-US" dirty="0" smtClean="0">
                <a:latin typeface="Calibri"/>
                <a:ea typeface="Heiti TC Light"/>
                <a:cs typeface="Calibri"/>
              </a:rPr>
              <a:t>狀</a:t>
            </a:r>
            <a:endParaRPr lang="en-US" altLang="zh-TW" dirty="0" smtClean="0">
              <a:latin typeface="Calibri"/>
              <a:ea typeface="Heiti TC Light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2798"/>
            <a:ext cx="8229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青咖啡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豆與咖</a:t>
            </a:r>
            <a:r>
              <a:rPr lang="zh-TW" altLang="en-US" sz="28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啡豆的</a:t>
            </a:r>
            <a:r>
              <a:rPr lang="zh-TW" altLang="en-US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比較</a:t>
            </a:r>
            <a:endParaRPr lang="en-US" sz="28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400" b="1" dirty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Green Coffee 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Bean</a:t>
            </a:r>
            <a:r>
              <a:rPr lang="zh-TW" alt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VS</a:t>
            </a:r>
            <a:r>
              <a:rPr lang="zh-TW" alt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Regular Coffee Bean</a:t>
            </a:r>
            <a:endParaRPr lang="en-US" sz="2400" b="1" dirty="0">
              <a:solidFill>
                <a:schemeClr val="bg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14800" y="3270468"/>
            <a:ext cx="4876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dirty="0" smtClean="0">
                <a:latin typeface="Calibri"/>
                <a:ea typeface="Heiti TC Light"/>
                <a:cs typeface="Calibri"/>
              </a:rPr>
              <a:t>Roasted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latin typeface="Calibri"/>
                <a:ea typeface="Heiti TC Light"/>
                <a:cs typeface="Calibri"/>
              </a:rPr>
              <a:t>High </a:t>
            </a:r>
            <a:r>
              <a:rPr lang="en-US" dirty="0">
                <a:latin typeface="Calibri"/>
                <a:ea typeface="Heiti TC Light"/>
                <a:cs typeface="Calibri"/>
              </a:rPr>
              <a:t>in Caffeine (~200mg/cup</a:t>
            </a:r>
            <a:r>
              <a:rPr lang="en-US" dirty="0" smtClean="0">
                <a:latin typeface="Calibri"/>
                <a:ea typeface="Heiti TC Light"/>
                <a:cs typeface="Calibri"/>
              </a:rPr>
              <a:t>)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latin typeface="Calibri"/>
                <a:ea typeface="Heiti TC Light"/>
                <a:cs typeface="Calibri"/>
              </a:rPr>
              <a:t>No </a:t>
            </a:r>
            <a:r>
              <a:rPr lang="en-US" dirty="0" err="1">
                <a:latin typeface="Calibri"/>
                <a:ea typeface="Heiti TC Light"/>
                <a:cs typeface="Calibri"/>
              </a:rPr>
              <a:t>Chlorogenic</a:t>
            </a:r>
            <a:r>
              <a:rPr lang="en-US" dirty="0">
                <a:latin typeface="Calibri"/>
                <a:ea typeface="Heiti TC Light"/>
                <a:cs typeface="Calibri"/>
              </a:rPr>
              <a:t> </a:t>
            </a:r>
            <a:r>
              <a:rPr lang="en-US" dirty="0" smtClean="0">
                <a:latin typeface="Calibri"/>
                <a:ea typeface="Heiti TC Light"/>
                <a:cs typeface="Calibri"/>
              </a:rPr>
              <a:t>Acid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latin typeface="Calibri"/>
                <a:ea typeface="Heiti TC Light"/>
                <a:cs typeface="Calibri"/>
              </a:rPr>
              <a:t>Suppress appetite and aid in weight loss</a:t>
            </a:r>
          </a:p>
          <a:p>
            <a:pPr marL="171450" indent="-171450">
              <a:buFontTx/>
              <a:buChar char="-"/>
            </a:pPr>
            <a:r>
              <a:rPr lang="en-US" dirty="0" smtClean="0">
                <a:latin typeface="Calibri"/>
                <a:ea typeface="Heiti TC Light"/>
                <a:cs typeface="Calibri"/>
              </a:rPr>
              <a:t>May </a:t>
            </a:r>
            <a:r>
              <a:rPr lang="en-US" dirty="0">
                <a:latin typeface="Calibri"/>
                <a:ea typeface="Heiti TC Light"/>
                <a:cs typeface="Calibri"/>
              </a:rPr>
              <a:t>cause insomnia, nervousness, restlessness, irritability, stomach upset, </a:t>
            </a:r>
            <a:r>
              <a:rPr lang="en-US" dirty="0" smtClean="0">
                <a:latin typeface="Calibri"/>
                <a:ea typeface="Heiti TC Light"/>
                <a:cs typeface="Calibri"/>
              </a:rPr>
              <a:t>increase in heart rate </a:t>
            </a:r>
            <a:endParaRPr lang="zh-TW" altLang="en-US" dirty="0">
              <a:latin typeface="Calibri"/>
              <a:ea typeface="Heiti TC Light"/>
              <a:cs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895350"/>
            <a:ext cx="3733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>
                <a:solidFill>
                  <a:schemeClr val="accent3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青咖啡</a:t>
            </a:r>
            <a:r>
              <a:rPr lang="zh-TW" altLang="en-US" sz="24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豆</a:t>
            </a:r>
            <a:endParaRPr lang="en-US" sz="2400" b="1" dirty="0">
              <a:solidFill>
                <a:schemeClr val="accent3">
                  <a:lumMod val="50000"/>
                </a:schemeClr>
              </a:solidFill>
              <a:latin typeface="Calibri"/>
              <a:ea typeface="Heiti TC Light"/>
              <a:cs typeface="Calibri"/>
            </a:endParaRP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Calibri"/>
                <a:ea typeface="Heiti TC Light"/>
                <a:cs typeface="Calibri"/>
              </a:rPr>
              <a:t>Green Coffee Bean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7200" y="89535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 dirty="0" smtClean="0">
                <a:latin typeface="Calibri"/>
                <a:ea typeface="Heiti TC Light"/>
                <a:cs typeface="Calibri"/>
              </a:rPr>
              <a:t>普通咖</a:t>
            </a:r>
            <a:r>
              <a:rPr lang="zh-TW" altLang="en-US" sz="2400" b="1" dirty="0">
                <a:latin typeface="Calibri"/>
                <a:ea typeface="Heiti TC Light"/>
                <a:cs typeface="Calibri"/>
              </a:rPr>
              <a:t>啡</a:t>
            </a:r>
            <a:r>
              <a:rPr lang="zh-TW" altLang="en-US" sz="2400" b="1" dirty="0" smtClean="0">
                <a:latin typeface="Calibri"/>
                <a:ea typeface="Heiti TC Light"/>
                <a:cs typeface="Calibri"/>
              </a:rPr>
              <a:t>豆</a:t>
            </a:r>
            <a:endParaRPr lang="en-US" sz="2400" b="1" dirty="0">
              <a:latin typeface="Calibri"/>
              <a:ea typeface="Heiti TC Light"/>
              <a:cs typeface="Calibri"/>
            </a:endParaRPr>
          </a:p>
          <a:p>
            <a:r>
              <a:rPr lang="en-US" sz="2400" b="1" dirty="0" smtClean="0">
                <a:latin typeface="Calibri"/>
                <a:ea typeface="Heiti TC Light"/>
                <a:cs typeface="Calibri"/>
              </a:rPr>
              <a:t>Regular Coffee Bean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1655624"/>
            <a:ext cx="29718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zh-TW" altLang="en-US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未經烘焙</a:t>
            </a:r>
            <a:endParaRPr lang="en-US" altLang="zh-TW" dirty="0">
              <a:solidFill>
                <a:srgbClr val="404F21"/>
              </a:solidFill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zh-TW" altLang="en-US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低咖啡因</a:t>
            </a:r>
            <a:endParaRPr lang="en-US" altLang="zh-TW" dirty="0" smtClean="0">
              <a:solidFill>
                <a:srgbClr val="404F21"/>
              </a:solidFill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zh-TW" altLang="en-US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含有綠原素</a:t>
            </a:r>
            <a:endParaRPr lang="en-US" altLang="zh-TW" dirty="0">
              <a:solidFill>
                <a:srgbClr val="404F21"/>
              </a:solidFill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zh-TW" altLang="en-US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減慢碳水化合物的吸收</a:t>
            </a:r>
            <a:r>
              <a:rPr lang="en-US" altLang="zh-TW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</a:br>
            <a:r>
              <a:rPr lang="zh-TW" altLang="en-US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，幫助燃燒脂肪</a:t>
            </a:r>
            <a:endParaRPr lang="en-US" altLang="zh-TW" dirty="0">
              <a:solidFill>
                <a:srgbClr val="404F21"/>
              </a:solidFill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zh-TW" altLang="en-US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絕無副作用</a:t>
            </a:r>
            <a:endParaRPr lang="en-US" altLang="zh-TW" dirty="0" smtClean="0">
              <a:solidFill>
                <a:srgbClr val="404F21"/>
              </a:solidFill>
              <a:latin typeface="Calibri"/>
              <a:ea typeface="Heiti TC Light"/>
              <a:cs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3332024"/>
            <a:ext cx="33528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Unroasted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Low in Caffeine </a:t>
            </a:r>
            <a:endParaRPr lang="en-US" dirty="0" smtClean="0">
              <a:solidFill>
                <a:srgbClr val="404F21"/>
              </a:solidFill>
              <a:latin typeface="Calibri"/>
              <a:ea typeface="Heiti TC Light"/>
              <a:cs typeface="Calibri"/>
            </a:endParaRPr>
          </a:p>
          <a:p>
            <a:pPr marL="171450" indent="-171450">
              <a:buFontTx/>
              <a:buChar char="-"/>
            </a:pPr>
            <a:r>
              <a:rPr lang="en-US" dirty="0" smtClean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Contain </a:t>
            </a:r>
            <a:r>
              <a:rPr lang="en-US" dirty="0" err="1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Chlorogenic</a:t>
            </a:r>
            <a:r>
              <a:rPr lang="en-US" dirty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 Acid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Help in weight loss by slowing down fat absorption</a:t>
            </a:r>
          </a:p>
          <a:p>
            <a:pPr marL="171450" indent="-171450">
              <a:buFontTx/>
              <a:buChar char="-"/>
            </a:pPr>
            <a:r>
              <a:rPr lang="en-US" dirty="0">
                <a:solidFill>
                  <a:srgbClr val="404F21"/>
                </a:solidFill>
                <a:latin typeface="Calibri"/>
                <a:ea typeface="Heiti TC Light"/>
                <a:cs typeface="Calibri"/>
              </a:rPr>
              <a:t>No side effects</a:t>
            </a:r>
            <a:endParaRPr lang="zh-TW" altLang="en-US" dirty="0">
              <a:solidFill>
                <a:srgbClr val="404F21"/>
              </a:solidFill>
              <a:latin typeface="Calibri"/>
              <a:ea typeface="Heiti TC Light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966911"/>
            <a:ext cx="1066800" cy="10526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74" y="1610053"/>
            <a:ext cx="1640417" cy="92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0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850" y="914400"/>
            <a:ext cx="4095750" cy="409575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834936" y="4095750"/>
            <a:ext cx="5708864" cy="445532"/>
            <a:chOff x="-19382" y="2856880"/>
            <a:chExt cx="4515182" cy="295101"/>
          </a:xfrm>
        </p:grpSpPr>
        <p:sp>
          <p:nvSpPr>
            <p:cNvPr id="6" name="Pentagon 5"/>
            <p:cNvSpPr/>
            <p:nvPr/>
          </p:nvSpPr>
          <p:spPr>
            <a:xfrm>
              <a:off x="-19382" y="2856880"/>
              <a:ext cx="4515182" cy="295101"/>
            </a:xfrm>
            <a:prstGeom prst="homePlate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2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   </a:t>
              </a:r>
              <a:r>
                <a:rPr lang="en-US" sz="2400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/>
                  <a:ea typeface="Heiti TC Light"/>
                  <a:cs typeface="Calibri"/>
                </a:rPr>
                <a:t>NEW Formula </a:t>
              </a:r>
              <a:endParaRPr lang="en-US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Heiti TC Light"/>
                <a:cs typeface="Calibri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1896508" y="2866953"/>
              <a:ext cx="1895908" cy="2650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TW" altLang="en-US" sz="2000" i="1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全新配方</a:t>
              </a:r>
              <a:r>
                <a:rPr lang="en-US" altLang="zh-TW" sz="2000" i="1" dirty="0" smtClean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‧</a:t>
              </a:r>
              <a:r>
                <a:rPr lang="zh-TW" altLang="en-US" sz="2000" i="1" dirty="0">
                  <a:solidFill>
                    <a:schemeClr val="bg1"/>
                  </a:solidFill>
                  <a:latin typeface="Calibri"/>
                  <a:ea typeface="Heiti TC Light"/>
                  <a:cs typeface="Calibri"/>
                </a:rPr>
                <a:t>隆重登場</a:t>
              </a:r>
              <a:endParaRPr lang="en-US" sz="1800" i="1" dirty="0">
                <a:solidFill>
                  <a:schemeClr val="bg1"/>
                </a:solidFill>
                <a:latin typeface="Calibri"/>
                <a:ea typeface="Heiti TC Light"/>
                <a:cs typeface="Calibri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914400" y="-19050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TLS®</a:t>
            </a:r>
            <a:r>
              <a:rPr lang="zh-TW" altLang="en-US" sz="32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消脂配方─青咖啡豆精華</a:t>
            </a:r>
            <a: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/>
            </a:r>
            <a:br>
              <a:rPr lang="en-US" altLang="zh-TW" sz="28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</a:br>
            <a:r>
              <a:rPr lang="en-US" sz="2400" b="1" dirty="0" err="1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Thermochrome</a:t>
            </a:r>
            <a:r>
              <a:rPr lang="en-US" sz="2400" b="1" dirty="0" smtClean="0">
                <a:solidFill>
                  <a:schemeClr val="bg1"/>
                </a:solidFill>
                <a:latin typeface="Calibri"/>
                <a:ea typeface="Heiti TC Light"/>
                <a:cs typeface="Calibri"/>
              </a:rPr>
              <a:t> with Green Coffee Bean Extract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4552950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Calibri"/>
                <a:ea typeface="Heiti TC Light"/>
                <a:cs typeface="Calibri"/>
              </a:rPr>
              <a:t>HK6406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｜</a:t>
            </a:r>
            <a:r>
              <a:rPr lang="en-US" altLang="zh-TW" sz="2200" dirty="0" smtClean="0">
                <a:latin typeface="Calibri"/>
                <a:ea typeface="Heiti TC Light"/>
                <a:cs typeface="Calibri"/>
              </a:rPr>
              <a:t>UC: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200" dirty="0" smtClean="0">
                <a:latin typeface="Calibri"/>
                <a:ea typeface="Heiti TC Light"/>
                <a:cs typeface="Calibri"/>
              </a:rPr>
              <a:t>$303.00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｜</a:t>
            </a:r>
            <a:r>
              <a:rPr lang="en-US" altLang="zh-TW" sz="2200" dirty="0" smtClean="0">
                <a:latin typeface="Calibri"/>
                <a:ea typeface="Heiti TC Light"/>
                <a:cs typeface="Calibri"/>
              </a:rPr>
              <a:t>SR: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200" dirty="0" smtClean="0">
                <a:latin typeface="Calibri"/>
                <a:ea typeface="Heiti TC Light"/>
                <a:cs typeface="Calibri"/>
              </a:rPr>
              <a:t>425.00</a:t>
            </a:r>
            <a:r>
              <a:rPr lang="zh-TW" altLang="en-US" sz="2200" dirty="0" smtClean="0">
                <a:latin typeface="Calibri"/>
                <a:ea typeface="Heiti TC Light"/>
                <a:cs typeface="Calibri"/>
              </a:rPr>
              <a:t>｜</a:t>
            </a:r>
            <a:r>
              <a:rPr lang="en-US" altLang="zh-TW" sz="2200" dirty="0" smtClean="0">
                <a:latin typeface="Calibri"/>
                <a:ea typeface="Heiti TC Light"/>
                <a:cs typeface="Calibri"/>
              </a:rPr>
              <a:t>BV:</a:t>
            </a:r>
            <a:r>
              <a:rPr lang="zh-TW" altLang="en-US" sz="2200" dirty="0">
                <a:latin typeface="Calibri"/>
                <a:ea typeface="Heiti TC Light"/>
                <a:cs typeface="Calibri"/>
              </a:rPr>
              <a:t> </a:t>
            </a:r>
            <a:r>
              <a:rPr lang="en-US" altLang="zh-TW" sz="2200" dirty="0" smtClean="0">
                <a:latin typeface="Calibri"/>
                <a:ea typeface="Heiti TC Light"/>
                <a:cs typeface="Calibri"/>
              </a:rPr>
              <a:t>22</a:t>
            </a:r>
            <a:endParaRPr lang="en-US" sz="2200" dirty="0">
              <a:latin typeface="Calibri"/>
              <a:ea typeface="Heiti TC Ligh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84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alpha val="43000"/>
          </a:schemeClr>
        </a:solidFill>
        <a:ln>
          <a:noFill/>
        </a:ln>
      </a:spPr>
      <a:bodyPr rtlCol="0" anchor="ctr">
        <a:noAutofit/>
      </a:bodyPr>
      <a:lstStyle>
        <a:defPPr algn="ctr">
          <a:defRPr sz="6000" dirty="0" smtClean="0">
            <a:solidFill>
              <a:schemeClr val="accent4">
                <a:lumMod val="50000"/>
              </a:schemeClr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1295</TotalTime>
  <Words>2080</Words>
  <Application>Microsoft Office PowerPoint</Application>
  <PresentationFormat>On-screen Show (16:9)</PresentationFormat>
  <Paragraphs>340</Paragraphs>
  <Slides>32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Office Theme</vt:lpstr>
      <vt:lpstr>2_Custom Design</vt:lpstr>
      <vt:lpstr>1_Custom Design</vt:lpstr>
      <vt:lpstr>Custom Design</vt:lpstr>
      <vt:lpstr>3_Custom Design</vt:lpstr>
      <vt:lpstr>4_Custom Design</vt:lpstr>
      <vt:lpstr>9_Custom Design</vt:lpstr>
      <vt:lpstr>5_Custom Design</vt:lpstr>
      <vt:lpstr>6_Custom Design</vt:lpstr>
      <vt:lpstr>7_Custom Design</vt:lpstr>
      <vt:lpstr>5_Office Theme</vt:lpstr>
      <vt:lpstr>8_Custom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銷售工具Sales Tools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markethongkong</dc:creator>
  <cp:lastModifiedBy>Monie Chan</cp:lastModifiedBy>
  <cp:revision>111</cp:revision>
  <dcterms:created xsi:type="dcterms:W3CDTF">2015-04-13T07:31:09Z</dcterms:created>
  <dcterms:modified xsi:type="dcterms:W3CDTF">2015-05-06T04:25:54Z</dcterms:modified>
</cp:coreProperties>
</file>